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303" r:id="rId2"/>
    <p:sldId id="292" r:id="rId3"/>
    <p:sldId id="256" r:id="rId4"/>
    <p:sldId id="283" r:id="rId5"/>
    <p:sldId id="319" r:id="rId6"/>
    <p:sldId id="257" r:id="rId7"/>
    <p:sldId id="259" r:id="rId8"/>
    <p:sldId id="284" r:id="rId9"/>
    <p:sldId id="268" r:id="rId10"/>
    <p:sldId id="269" r:id="rId11"/>
    <p:sldId id="270" r:id="rId12"/>
    <p:sldId id="258" r:id="rId13"/>
    <p:sldId id="307" r:id="rId14"/>
    <p:sldId id="321" r:id="rId15"/>
    <p:sldId id="309" r:id="rId16"/>
    <p:sldId id="308" r:id="rId17"/>
    <p:sldId id="314" r:id="rId18"/>
    <p:sldId id="315" r:id="rId19"/>
    <p:sldId id="310" r:id="rId20"/>
    <p:sldId id="311" r:id="rId21"/>
    <p:sldId id="322" r:id="rId22"/>
    <p:sldId id="299" r:id="rId23"/>
    <p:sldId id="312" r:id="rId24"/>
    <p:sldId id="280" r:id="rId25"/>
    <p:sldId id="313" r:id="rId26"/>
    <p:sldId id="317" r:id="rId27"/>
    <p:sldId id="316" r:id="rId28"/>
    <p:sldId id="323" r:id="rId29"/>
    <p:sldId id="285" r:id="rId30"/>
    <p:sldId id="300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79" r:id="rId41"/>
    <p:sldId id="304" r:id="rId42"/>
    <p:sldId id="272" r:id="rId43"/>
    <p:sldId id="274" r:id="rId44"/>
    <p:sldId id="302" r:id="rId45"/>
    <p:sldId id="281" r:id="rId46"/>
    <p:sldId id="273" r:id="rId47"/>
    <p:sldId id="275" r:id="rId48"/>
    <p:sldId id="276" r:id="rId49"/>
    <p:sldId id="277" r:id="rId50"/>
    <p:sldId id="305" r:id="rId51"/>
    <p:sldId id="278" r:id="rId52"/>
    <p:sldId id="301" r:id="rId53"/>
    <p:sldId id="282" r:id="rId54"/>
    <p:sldId id="296" r:id="rId55"/>
    <p:sldId id="297" r:id="rId56"/>
    <p:sldId id="298" r:id="rId57"/>
    <p:sldId id="306" r:id="rId58"/>
    <p:sldId id="318" r:id="rId59"/>
  </p:sldIdLst>
  <p:sldSz cx="10287000" cy="6858000" type="35mm"/>
  <p:notesSz cx="6858000" cy="96583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FF"/>
    <a:srgbClr val="FF0000"/>
    <a:srgbClr val="FFFF0D"/>
    <a:srgbClr val="66FF33"/>
    <a:srgbClr val="F6FC0C"/>
    <a:srgbClr val="FB0770"/>
    <a:srgbClr val="E16BA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4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5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C3E5B1A-7406-412E-905C-06CAE7B66A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62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31E-2DFA-40FA-A0AC-58F299C467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72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231C-C6A0-4312-AF09-29E7FE0E5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4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49317-9561-41D3-9E46-CBD4968073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4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5AC4-A30F-43CA-A126-0E5135F55F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8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F2B9-0873-48AB-A0E6-605236AC9B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5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4C3C-D35F-4B1B-8B29-D354EA5AB3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F9B1-2397-4AFD-8190-1E35E83019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0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9DD0-E838-41F8-95B5-94AF618C8A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16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CF5B-8B95-4833-B1C0-D05CC4240E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8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549F-6988-4FBD-888F-D68BB36721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57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6D52-1CE0-4C12-8C4F-D938F02A89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99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0"/>
            </a:gs>
            <a:gs pos="100000">
              <a:srgbClr val="00004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0A106A5-CC2C-4145-9F52-C4C08FF99A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133475"/>
            <a:ext cx="8743950" cy="11430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b="1" smtClean="0">
                <a:solidFill>
                  <a:schemeClr val="tx1"/>
                </a:solidFill>
              </a:rPr>
              <a:t>M</a:t>
            </a:r>
            <a:r>
              <a:rPr lang="it-IT" altLang="it-IT" smtClean="0">
                <a:solidFill>
                  <a:srgbClr val="FFFFFF"/>
                </a:solidFill>
              </a:rPr>
              <a:t>etastasis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smtClean="0">
                <a:solidFill>
                  <a:srgbClr val="FFFFFF"/>
                </a:solidFill>
              </a:rPr>
              <a:t>of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b="1" smtClean="0">
                <a:solidFill>
                  <a:schemeClr val="tx1"/>
                </a:solidFill>
              </a:rPr>
              <a:t>U</a:t>
            </a:r>
            <a:r>
              <a:rPr lang="it-IT" altLang="it-IT" smtClean="0">
                <a:solidFill>
                  <a:srgbClr val="FFFFFF"/>
                </a:solidFill>
              </a:rPr>
              <a:t>nknown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b="1" smtClean="0">
                <a:solidFill>
                  <a:schemeClr val="tx1"/>
                </a:solidFill>
              </a:rPr>
              <a:t>O</a:t>
            </a:r>
            <a:r>
              <a:rPr lang="it-IT" altLang="it-IT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22325" y="3294063"/>
            <a:ext cx="8743950" cy="114300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it-IT" altLang="it-IT" sz="4400" b="1"/>
              <a:t>Occult Metastases</a:t>
            </a:r>
            <a:endParaRPr lang="it-IT" altLang="it-IT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76200"/>
            <a:ext cx="5791200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F9900"/>
                </a:solidFill>
              </a:rPr>
              <a:t>METASTATIC  CASCADE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9677400" cy="2438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smtClean="0"/>
              <a:t>3. Invasive phenotype</a:t>
            </a:r>
          </a:p>
          <a:p>
            <a:pPr marL="0" indent="0" eaLnBrk="1" hangingPunct="1">
              <a:buFontTx/>
              <a:buNone/>
            </a:pPr>
            <a:r>
              <a:rPr lang="it-IT" altLang="it-IT" sz="2000" b="1" i="1" smtClean="0">
                <a:solidFill>
                  <a:srgbClr val="FFFFFF"/>
                </a:solidFill>
              </a:rPr>
              <a:t>-</a:t>
            </a:r>
            <a:r>
              <a:rPr lang="it-IT" altLang="it-IT" sz="2400" b="1" i="1" smtClean="0">
                <a:solidFill>
                  <a:srgbClr val="FFFFFF"/>
                </a:solidFill>
              </a:rPr>
              <a:t>la proliferazione cellulare e le modifiche genetiche portano alla selezione di  </a:t>
            </a:r>
            <a:r>
              <a:rPr lang="it-IT" altLang="it-IT" sz="2400" b="1" i="1" smtClean="0"/>
              <a:t>CLONI</a:t>
            </a:r>
            <a:r>
              <a:rPr lang="it-IT" altLang="it-IT" sz="2400" b="1" i="1" smtClean="0">
                <a:solidFill>
                  <a:srgbClr val="FFFFFF"/>
                </a:solidFill>
              </a:rPr>
              <a:t> con caratteristiche fenotipiche di invasività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-le cellule perdono l’adesività tra loro per modifiche della matrice intercellulare, dovute ad esaltata attività proteolitica ad opera di 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altLang="it-IT" sz="2000" b="1" i="1" u="sng" smtClean="0">
                <a:solidFill>
                  <a:srgbClr val="66FFFF"/>
                </a:solidFill>
              </a:rPr>
              <a:t>METALLOPROTEINASI,  CATEPSINA D  ed  ATTIVATORI DEL PLASMINOGENO</a:t>
            </a:r>
            <a:endParaRPr lang="it-IT" altLang="it-IT" sz="2000" b="1" u="sng" smtClean="0">
              <a:solidFill>
                <a:schemeClr val="bg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35675" y="64008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5416550"/>
            <a:ext cx="9829800" cy="82232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000" b="1" i="1">
                <a:solidFill>
                  <a:srgbClr val="66FFFF"/>
                </a:solidFill>
              </a:rPr>
              <a:t>In contrapposizione,</a:t>
            </a:r>
            <a:r>
              <a:rPr lang="it-IT" altLang="it-IT" sz="2000" b="1" i="1">
                <a:solidFill>
                  <a:srgbClr val="FFFFFF"/>
                </a:solidFill>
              </a:rPr>
              <a:t> esistono gli INIBITORI TISSUTALI delle METALLOPROTEINASI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000" b="1" i="1">
                <a:solidFill>
                  <a:srgbClr val="FFFFFF"/>
                </a:solidFill>
              </a:rPr>
              <a:t>e di prossimo impiego gli INIBITORI FARMACOLOGICI delle METALLOPROTEINASI</a:t>
            </a: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533400" y="4191000"/>
            <a:ext cx="381000" cy="990600"/>
          </a:xfrm>
          <a:prstGeom prst="upDownArrow">
            <a:avLst>
              <a:gd name="adj1" fmla="val 50000"/>
              <a:gd name="adj2" fmla="val 52000"/>
            </a:avLst>
          </a:prstGeom>
          <a:solidFill>
            <a:srgbClr val="FF0066"/>
          </a:solidFill>
          <a:ln>
            <a:noFill/>
          </a:ln>
          <a:effectLst>
            <a:prstShdw prst="shdw17" dist="17961" dir="2700000">
              <a:srgbClr val="9900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2187575" y="3352800"/>
            <a:ext cx="7785100" cy="1920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000" b="1" i="1">
                <a:solidFill>
                  <a:srgbClr val="66FFFF"/>
                </a:solidFill>
              </a:rPr>
              <a:t>Esistono 5 classi di metalloproteinasi (MMPs) :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b="1" i="1">
                <a:solidFill>
                  <a:srgbClr val="FFFFFF"/>
                </a:solidFill>
              </a:rPr>
              <a:t>-collagenasi, gelatinasi, elastasi, stromalisina e di membrana tipo-MMPs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b="1" i="1"/>
              <a:t>-esaltata attività MMP è stata dimostrata nel k polmone, prostata, ovaio,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b="1" i="1"/>
              <a:t>mammella e pancreas</a:t>
            </a:r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 rot="5302690">
            <a:off x="1371600" y="3657600"/>
            <a:ext cx="381000" cy="990600"/>
          </a:xfrm>
          <a:prstGeom prst="upDownArrow">
            <a:avLst>
              <a:gd name="adj1" fmla="val 50000"/>
              <a:gd name="adj2" fmla="val 52000"/>
            </a:avLst>
          </a:prstGeom>
          <a:solidFill>
            <a:srgbClr val="FF0066"/>
          </a:solidFill>
          <a:ln>
            <a:noFill/>
          </a:ln>
          <a:effectLst>
            <a:prstShdw prst="shdw17" dist="17961" dir="2700000">
              <a:srgbClr val="9900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57912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F9900"/>
                </a:solidFill>
              </a:rPr>
              <a:t>METASTATIC  CASCADE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90000"/>
              </a:lnSpc>
              <a:buFontTx/>
              <a:buNone/>
            </a:pPr>
            <a:r>
              <a:rPr lang="it-IT" altLang="it-IT" sz="2400" b="1" smtClean="0"/>
              <a:t>6. Extravasation and growth at the secondary site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-la fuoriuscita dal circolo ha un suo analogo fisiologico nel fenomeno della diapedesi dei leucociti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-nella sede di impianto intervengono :</a:t>
            </a:r>
          </a:p>
          <a:p>
            <a:pPr marL="0" indent="0" eaLnBrk="1" hangingPunct="1">
              <a:buFontTx/>
              <a:buNone/>
            </a:pPr>
            <a:endParaRPr lang="it-IT" altLang="it-IT" sz="2400" b="1" i="1" smtClean="0">
              <a:solidFill>
                <a:srgbClr val="FFFFFF"/>
              </a:solidFill>
            </a:endParaRPr>
          </a:p>
          <a:p>
            <a:pPr marL="0" indent="0" eaLnBrk="1" hangingPunct="1"/>
            <a:r>
              <a:rPr lang="it-IT" altLang="it-IT" sz="2400" b="1" i="1" smtClean="0">
                <a:solidFill>
                  <a:srgbClr val="00FF00"/>
                </a:solidFill>
              </a:rPr>
              <a:t>	FATTORI di CRESCITA PARACRINI  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00FF00"/>
                </a:solidFill>
              </a:rPr>
              <a:t>	AUTOCRINI di SOSTEGNO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00FF00"/>
                </a:solidFill>
              </a:rPr>
              <a:t>	ATTIVAZIONE ANGIOGENESI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b="1" i="1" smtClean="0">
                <a:solidFill>
                  <a:srgbClr val="00FF00"/>
                </a:solidFill>
              </a:rPr>
              <a:t>	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FF0066"/>
                </a:solidFill>
              </a:rPr>
              <a:t>	I focolai possono rimanere silenti per il prevalere 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b="1" i="1" smtClean="0">
                <a:solidFill>
                  <a:srgbClr val="FF0066"/>
                </a:solidFill>
              </a:rPr>
              <a:t>	di FATTORI INIBITORI TISSUTALI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658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5791200" cy="838200"/>
          </a:xfrm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F9900"/>
                </a:solidFill>
              </a:rPr>
              <a:t>METASTATIC  CASCADE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z="24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i="1" smtClean="0">
                <a:solidFill>
                  <a:srgbClr val="00FF00"/>
                </a:solidFill>
              </a:rPr>
              <a:t>		Non sempre nella nuova sede la cellula cancerosa trova le condizioni favorevoli di crescita.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i="1" u="sng" smtClean="0"/>
              <a:t>L’evoluzione dal microscopico al macroscopico non è la regola.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i="1" u="sng" smtClean="0">
                <a:solidFill>
                  <a:srgbClr val="FFFFFF"/>
                </a:solidFill>
              </a:rPr>
              <a:t>La metastatizzazione è un “processo inefficiente”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i="1" smtClean="0">
                <a:solidFill>
                  <a:srgbClr val="00FF00"/>
                </a:solidFill>
              </a:rPr>
              <a:t>	- solo una minima parte delle cellule cancerose riesce a colonizzare la sede di impianto </a:t>
            </a:r>
            <a:r>
              <a:rPr lang="it-IT" altLang="it-IT" sz="2400" b="1" i="1" smtClean="0">
                <a:solidFill>
                  <a:srgbClr val="FFFFFF"/>
                </a:solidFill>
              </a:rPr>
              <a:t>( sperimentalmente 0.01%  delle cellule cancerose iniettate in vena)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65850" y="64008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1143000" y="3429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5713" y="2416175"/>
            <a:ext cx="7416800" cy="1444625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b="1" smtClean="0"/>
              <a:t>OCCULT  METASTASES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165850" y="6400800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 sz="1400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it-IT" sz="2400" b="1" i="1" dirty="0" smtClean="0"/>
              <a:t>Una parte dei pazienti senza evidenza di disseminazione </a:t>
            </a:r>
            <a:r>
              <a:rPr lang="it-IT" sz="2400" b="1" i="1" dirty="0" err="1" smtClean="0"/>
              <a:t>metastasica</a:t>
            </a:r>
            <a:r>
              <a:rPr lang="it-IT" sz="2400" b="1" i="1" dirty="0" smtClean="0"/>
              <a:t> dopo il trattamento primario del tumore, andranno in progressione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IT" sz="2400" b="1" i="1" dirty="0" smtClean="0">
                <a:solidFill>
                  <a:srgbClr val="FFFFFF"/>
                </a:solidFill>
              </a:rPr>
              <a:t>La determinazione delle metastasi occulte (</a:t>
            </a:r>
            <a:r>
              <a:rPr lang="it-IT" sz="2400" b="1" i="1" dirty="0" err="1" smtClean="0">
                <a:solidFill>
                  <a:srgbClr val="FFFFFF"/>
                </a:solidFill>
              </a:rPr>
              <a:t>micrometastases</a:t>
            </a:r>
            <a:r>
              <a:rPr lang="it-IT" sz="2400" b="1" i="1" dirty="0" smtClean="0">
                <a:solidFill>
                  <a:srgbClr val="FFFFFF"/>
                </a:solidFill>
              </a:rPr>
              <a:t>, </a:t>
            </a:r>
            <a:r>
              <a:rPr lang="it-IT" sz="2400" b="1" i="1" dirty="0" err="1" smtClean="0">
                <a:solidFill>
                  <a:srgbClr val="FFFFFF"/>
                </a:solidFill>
              </a:rPr>
              <a:t>minimal</a:t>
            </a:r>
            <a:r>
              <a:rPr lang="it-IT" sz="2400" b="1" i="1" dirty="0" smtClean="0">
                <a:solidFill>
                  <a:srgbClr val="FFFFFF"/>
                </a:solidFill>
              </a:rPr>
              <a:t> </a:t>
            </a:r>
            <a:r>
              <a:rPr lang="it-IT" sz="2400" b="1" i="1" dirty="0" err="1" smtClean="0">
                <a:solidFill>
                  <a:srgbClr val="FFFFFF"/>
                </a:solidFill>
              </a:rPr>
              <a:t>residual</a:t>
            </a:r>
            <a:r>
              <a:rPr lang="it-IT" sz="2400" b="1" i="1" dirty="0" smtClean="0">
                <a:solidFill>
                  <a:srgbClr val="FFFFFF"/>
                </a:solidFill>
              </a:rPr>
              <a:t> </a:t>
            </a:r>
            <a:r>
              <a:rPr lang="it-IT" sz="2400" b="1" i="1" dirty="0" err="1" smtClean="0">
                <a:solidFill>
                  <a:srgbClr val="FFFFFF"/>
                </a:solidFill>
              </a:rPr>
              <a:t>cancer</a:t>
            </a:r>
            <a:r>
              <a:rPr lang="it-IT" sz="2400" b="1" i="1" dirty="0" smtClean="0">
                <a:solidFill>
                  <a:srgbClr val="FFFFFF"/>
                </a:solidFill>
              </a:rPr>
              <a:t>) può sfuggire alle possibilità diagnostiche attuali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terapia adiuvante ha lo scopo di eradicare o rendere quiescenti le cellule tumorali occulte; è sempre indicata nei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paz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N positivi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IT" sz="2400" b="1" i="1" dirty="0" smtClean="0">
                <a:solidFill>
                  <a:srgbClr val="FFFFFF"/>
                </a:solidFill>
              </a:rPr>
              <a:t>Viceversa nei casi N </a:t>
            </a:r>
            <a:r>
              <a:rPr lang="it-IT" sz="2400" b="1" i="1" dirty="0" err="1" smtClean="0">
                <a:solidFill>
                  <a:srgbClr val="FFFFFF"/>
                </a:solidFill>
              </a:rPr>
              <a:t>neg</a:t>
            </a:r>
            <a:r>
              <a:rPr lang="it-IT" sz="2400" b="1" i="1" dirty="0" smtClean="0">
                <a:solidFill>
                  <a:srgbClr val="FFFFFF"/>
                </a:solidFill>
              </a:rPr>
              <a:t>. l’attuazione della t. adiuvante dipende da altri fattori di valutazione (c. d. fattori prognostici) </a:t>
            </a:r>
            <a:r>
              <a:rPr lang="it-IT" sz="2400" b="1" i="1" dirty="0" smtClean="0"/>
              <a:t> 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it-IT" b="1" i="1" dirty="0" smtClean="0">
              <a:solidFill>
                <a:srgbClr val="00FF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65850" y="6400800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 sz="1400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9372600" cy="532765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it-IT" altLang="it-IT" sz="2400" i="1" smtClean="0"/>
              <a:t>Lo stato linfonodale è valutato mediante TC (ed ecoendo per k stomaco e  retto), ma la conferma è necessariamente istologica sul pezzo anatomico asportato. Il parametro N è il più importante fattore prognostico x tumori epiteliali; importante anche l’invasività linfovascolare. 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0000"/>
                </a:solidFill>
              </a:rPr>
              <a:t>Un certo numero di casi N negativi svilupperanno metastasi a distanza</a:t>
            </a:r>
            <a:r>
              <a:rPr lang="it-IT" altLang="it-IT" sz="2400" i="1" smtClean="0"/>
              <a:t>. </a:t>
            </a:r>
            <a:r>
              <a:rPr lang="it-IT" altLang="it-IT" sz="2400" i="1" smtClean="0">
                <a:solidFill>
                  <a:srgbClr val="FFFFFF"/>
                </a:solidFill>
              </a:rPr>
              <a:t>Possibili spiegazioni:</a:t>
            </a:r>
          </a:p>
          <a:p>
            <a:pPr marL="0" indent="0" eaLnBrk="1" hangingPunct="1">
              <a:lnSpc>
                <a:spcPct val="130000"/>
              </a:lnSpc>
              <a:buFont typeface="Times New Roman" pitchFamily="18" charset="0"/>
              <a:buAutoNum type="arabicPeriod"/>
            </a:pPr>
            <a:r>
              <a:rPr lang="it-IT" altLang="it-IT" sz="2400" i="1" smtClean="0">
                <a:solidFill>
                  <a:srgbClr val="FFFFFF"/>
                </a:solidFill>
              </a:rPr>
              <a:t>Disseminazione cellule tumorali per vie diverse da quella linfatica</a:t>
            </a:r>
          </a:p>
          <a:p>
            <a:pPr marL="0" indent="0" eaLnBrk="1" hangingPunct="1">
              <a:lnSpc>
                <a:spcPct val="130000"/>
              </a:lnSpc>
              <a:buFont typeface="Times New Roman" pitchFamily="18" charset="0"/>
              <a:buAutoNum type="arabicPeriod"/>
            </a:pPr>
            <a:r>
              <a:rPr lang="it-IT" altLang="it-IT" sz="2400" i="1" smtClean="0">
                <a:solidFill>
                  <a:srgbClr val="FFFFFF"/>
                </a:solidFill>
              </a:rPr>
              <a:t>La revisione dei vetrini può evidenziare micrometastasi linfonodali non svelate al primo esame (riallacciandosi alla problematica del 5% di falsi negativi quando si esegue il linfonodo sentinella x la mammella)</a:t>
            </a:r>
            <a:endParaRPr lang="it-IT" altLang="it-IT" b="1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341438"/>
            <a:ext cx="9753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altLang="it-IT" sz="2400" b="1" i="1" smtClean="0"/>
              <a:t>K prostata e mammella 	……	alta incidenza di metastasi ossee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z="2400" b="1" i="1" smtClean="0">
                <a:solidFill>
                  <a:srgbClr val="FFFFFF"/>
                </a:solidFill>
              </a:rPr>
              <a:t>In corso studi per stabilire l’opportunità di attuare al momento della chirurgia l’aspirato midollare alla ricerca di metastasi occulte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z="2400" b="1" i="1" smtClean="0"/>
              <a:t>Donne con k mammario triple negative ( Restr , Rpg, c-erbB2 negativi) sono ad alto rischio di metastasi e di recidiva locale; per questo tipo di pazienti è senz’altro indicata l’aspirazione osteomidollare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z="2400" b="1" i="1" smtClean="0">
                <a:solidFill>
                  <a:srgbClr val="FFFFFF"/>
                </a:solidFill>
              </a:rPr>
              <a:t>Contestualmente all’aspirato midollare vanno anche attuati gli strisci sul sangue periferico</a:t>
            </a:r>
            <a:endParaRPr lang="it-IT" altLang="it-IT" b="1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341438"/>
            <a:ext cx="9753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Tx/>
              <a:buNone/>
            </a:pPr>
            <a:r>
              <a:rPr lang="it-IT" altLang="it-IT" sz="2400" i="1" smtClean="0">
                <a:solidFill>
                  <a:srgbClr val="FFFFFF"/>
                </a:solidFill>
              </a:rPr>
              <a:t>	</a:t>
            </a:r>
            <a:r>
              <a:rPr lang="it-IT" altLang="it-IT" sz="2800" i="1" smtClean="0">
                <a:solidFill>
                  <a:srgbClr val="FFFFFF"/>
                </a:solidFill>
              </a:rPr>
              <a:t>Mansi e coll. (J. Urol 1988, 139:545) </a:t>
            </a:r>
            <a:r>
              <a:rPr lang="it-IT" altLang="it-IT" sz="2800" i="1" smtClean="0">
                <a:solidFill>
                  <a:srgbClr val="FFFF00"/>
                </a:solidFill>
              </a:rPr>
              <a:t>hanno dimostrato che nel 13% dei casi di k prostatico ancora localizzato, operabile, possono essere già presenti micrometastasi a livello del midollo osseo.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it-IT" altLang="it-IT" b="1" i="1" smtClean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9372600" cy="3455988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i="1" dirty="0" smtClean="0">
                <a:solidFill>
                  <a:srgbClr val="00FF00"/>
                </a:solidFill>
              </a:rPr>
              <a:t>	</a:t>
            </a:r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 il k </a:t>
            </a:r>
            <a:r>
              <a:rPr lang="it-IT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colorettale</a:t>
            </a:r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fronte di una bassa incidenza di </a:t>
            </a:r>
            <a:r>
              <a:rPr lang="it-IT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mts</a:t>
            </a:r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ossee clinicamente rilevabili, c’è una relativamente alta incidenza di </a:t>
            </a:r>
            <a:r>
              <a:rPr lang="it-IT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micrometastasi</a:t>
            </a:r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livello del midollo osseo.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188913"/>
            <a:ext cx="54737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/>
              <a:t>OCCULT  METASTASES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Tx/>
              <a:buNone/>
            </a:pPr>
            <a:r>
              <a:rPr lang="it-IT" altLang="it-IT" i="1" smtClean="0">
                <a:solidFill>
                  <a:srgbClr val="00FF00"/>
                </a:solidFill>
              </a:rPr>
              <a:t>	</a:t>
            </a:r>
            <a:r>
              <a:rPr lang="it-IT" altLang="it-IT" i="1" smtClean="0">
                <a:solidFill>
                  <a:srgbClr val="FFFFFF"/>
                </a:solidFill>
              </a:rPr>
              <a:t>La presenza di micrometastasi non sempre significa che queste cellule svilupperanno metastasi dando corso al classico comportamento maligno</a:t>
            </a:r>
            <a:r>
              <a:rPr lang="it-IT" altLang="it-IT" i="1" smtClean="0">
                <a:solidFill>
                  <a:srgbClr val="00FF00"/>
                </a:solidFill>
              </a:rPr>
              <a:t>	                                                  	</a:t>
            </a:r>
            <a:r>
              <a:rPr lang="it-IT" altLang="it-IT" i="1" smtClean="0">
                <a:solidFill>
                  <a:srgbClr val="FFFF00"/>
                </a:solidFill>
              </a:rPr>
              <a:t>( «seed and soil theory» proposed by Paget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76450" y="2427288"/>
            <a:ext cx="6076950" cy="6413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it-IT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BIOLOGIA delle METASTASI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59463" y="6400800"/>
            <a:ext cx="419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600" i="1">
                <a:solidFill>
                  <a:srgbClr val="F94BBB"/>
                </a:solidFill>
              </a:rPr>
              <a:t>Prof. S. Berretta – Lezioni Clin. Chirurgica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0888" y="2559050"/>
            <a:ext cx="9001125" cy="173355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00"/>
                </a:solidFill>
              </a:rPr>
              <a:t>M</a:t>
            </a:r>
            <a:r>
              <a:rPr lang="it-IT" altLang="it-IT" sz="40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4000" b="1" smtClean="0">
                <a:solidFill>
                  <a:srgbClr val="FF0000"/>
                </a:solidFill>
              </a:rPr>
              <a:t>U</a:t>
            </a:r>
            <a:r>
              <a:rPr lang="it-IT" altLang="it-IT" sz="4000" b="1" smtClean="0">
                <a:solidFill>
                  <a:srgbClr val="FFFFFF"/>
                </a:solidFill>
              </a:rPr>
              <a:t>nknown</a:t>
            </a:r>
            <a:r>
              <a:rPr lang="it-IT" altLang="it-IT" sz="4000" b="1" smtClean="0"/>
              <a:t> </a:t>
            </a:r>
            <a:r>
              <a:rPr lang="it-IT" altLang="it-IT" sz="4000" b="1" smtClean="0">
                <a:solidFill>
                  <a:srgbClr val="FF0000"/>
                </a:solidFill>
              </a:rPr>
              <a:t>O</a:t>
            </a:r>
            <a:r>
              <a:rPr lang="it-IT" altLang="it-IT" sz="4000" b="1" smtClean="0">
                <a:solidFill>
                  <a:srgbClr val="FFFFFF"/>
                </a:solidFill>
              </a:rPr>
              <a:t>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725488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it-IT" altLang="it-IT" sz="2400" i="1" smtClean="0">
                <a:solidFill>
                  <a:srgbClr val="FFFFFF"/>
                </a:solidFill>
              </a:rPr>
              <a:t>Si intende per MUO</a:t>
            </a:r>
            <a:r>
              <a:rPr lang="it-IT" altLang="it-IT" sz="2400" i="1" smtClean="0"/>
              <a:t> un carcinoma la cui sede anatomica d’origine rimane sconosciuta dopo avere eseguito l’iter diagnostico</a:t>
            </a:r>
            <a:r>
              <a:rPr lang="it-IT" altLang="it-IT" sz="2400" b="1" i="1" smtClean="0"/>
              <a:t> </a:t>
            </a:r>
            <a:r>
              <a:rPr lang="it-IT" altLang="it-IT" sz="2400" i="1" smtClean="0"/>
              <a:t>in maniera corretta come previsto dai protocolli e dalle linee guida.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it-IT" altLang="it-IT" sz="2400" i="1" smtClean="0">
                <a:solidFill>
                  <a:srgbClr val="FFFFFF"/>
                </a:solidFill>
              </a:rPr>
              <a:t>Conditio sine qua non, occorre sempre la tipizzazione istologica.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it-IT" altLang="it-IT" sz="2400" b="1" i="1" smtClean="0">
                <a:solidFill>
                  <a:srgbClr val="FF0000"/>
                </a:solidFill>
              </a:rPr>
              <a:t>Le MUO rientrano tra i primi 10 istotipi di cancro diagnosticati nel mondo occidentale</a:t>
            </a:r>
            <a:endParaRPr lang="it-IT" altLang="it-IT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00275" y="152400"/>
            <a:ext cx="5886450" cy="6413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b="1"/>
              <a:t>M</a:t>
            </a:r>
            <a:r>
              <a:rPr lang="it-IT" altLang="it-IT" sz="3600">
                <a:solidFill>
                  <a:srgbClr val="FFFFFF"/>
                </a:solidFill>
              </a:rPr>
              <a:t>etastasis</a:t>
            </a:r>
            <a:r>
              <a:rPr lang="it-IT" altLang="it-IT" sz="3600"/>
              <a:t> </a:t>
            </a:r>
            <a:r>
              <a:rPr lang="it-IT" altLang="it-IT" sz="3600">
                <a:solidFill>
                  <a:srgbClr val="FFFFFF"/>
                </a:solidFill>
              </a:rPr>
              <a:t>of</a:t>
            </a:r>
            <a:r>
              <a:rPr lang="it-IT" altLang="it-IT" sz="3600"/>
              <a:t> </a:t>
            </a:r>
            <a:r>
              <a:rPr lang="it-IT" altLang="it-IT" sz="3600" b="1"/>
              <a:t>U</a:t>
            </a:r>
            <a:r>
              <a:rPr lang="it-IT" altLang="it-IT" sz="3600">
                <a:solidFill>
                  <a:srgbClr val="FFFFFF"/>
                </a:solidFill>
              </a:rPr>
              <a:t>nknown</a:t>
            </a:r>
            <a:r>
              <a:rPr lang="it-IT" altLang="it-IT" sz="3600"/>
              <a:t> </a:t>
            </a:r>
            <a:r>
              <a:rPr lang="it-IT" altLang="it-IT" sz="3600" b="1"/>
              <a:t>O</a:t>
            </a:r>
            <a:r>
              <a:rPr lang="it-IT" altLang="it-IT" sz="360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0525" y="1125538"/>
            <a:ext cx="9563100" cy="5030787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it-IT" altLang="it-IT" i="1"/>
              <a:t>E’ un’entità clinica abbastanza comune, ma a fronte di ciò quest’affezione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/>
              <a:t>non ha finora ricevuto la dovuta attenzione, forse per il pessimismo con cui 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/>
              <a:t>in linea di massima si è portati a considerare i pazienti affetti da metastasi.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>
                <a:solidFill>
                  <a:srgbClr val="FFFFFF"/>
                </a:solidFill>
              </a:rPr>
              <a:t>Negli ultimi 10 aa. sono migliorate le prospettive terapeutiche.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/>
              <a:t>Il quadro sintomatologico è quello della sede della metastasi.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>
                <a:solidFill>
                  <a:srgbClr val="FFFFFF"/>
                </a:solidFill>
              </a:rPr>
              <a:t>Spesso l’iter diagnostico non consente di chiarire l’origine della metastasi.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/>
              <a:t>In vita solo nel 15-20% dei casi si identifica la sede primitiva del tumore.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i="1">
                <a:solidFill>
                  <a:srgbClr val="FFFFFF"/>
                </a:solidFill>
              </a:rPr>
              <a:t>Dopo autopsia, nel 20-30% dei casi l’origine rimane sconosciuta.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511800" y="6381750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725488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0000"/>
                </a:solidFill>
              </a:rPr>
              <a:t>IPOTESI x spiegare le MUO :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it-IT" altLang="it-IT" sz="2400" b="1" i="1" smtClean="0"/>
              <a:t>Regressione spontanea del tumore primitivo dopo la disseminazione di cellule in circolo 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it-IT" altLang="it-IT" sz="2400" b="1" i="1" smtClean="0">
                <a:solidFill>
                  <a:srgbClr val="FFFFFF"/>
                </a:solidFill>
              </a:rPr>
              <a:t>Il tumore primitivo rimane di dimensioni molto piccole, nonostante la diffusione metastasica a distanza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it-IT" altLang="it-IT" sz="2400" b="1" i="1" smtClean="0"/>
              <a:t>Le difese immunitarie dell’organismo hanno eliminato il t. primario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it-IT" altLang="it-IT" b="1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896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41325" y="1835150"/>
            <a:ext cx="9261475" cy="41084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 b="1" i="1"/>
          </a:p>
          <a:p>
            <a:pPr eaLnBrk="1" hangingPunct="1">
              <a:buFontTx/>
              <a:buAutoNum type="arabicPeriod"/>
            </a:pPr>
            <a:r>
              <a:rPr lang="it-IT" altLang="it-IT" b="1" i="1"/>
              <a:t>Metastasi proveniente da un tumore primitivo clinicamente silente</a:t>
            </a:r>
          </a:p>
          <a:p>
            <a:pPr eaLnBrk="1" hangingPunct="1">
              <a:buFontTx/>
              <a:buAutoNum type="arabicPeriod"/>
            </a:pPr>
            <a:endParaRPr lang="it-IT" altLang="it-IT" b="1" i="1"/>
          </a:p>
          <a:p>
            <a:pPr eaLnBrk="1" hangingPunct="1">
              <a:buFontTx/>
              <a:buAutoNum type="arabicPeriod"/>
            </a:pPr>
            <a:r>
              <a:rPr lang="it-IT" altLang="it-IT" b="1" i="1">
                <a:solidFill>
                  <a:srgbClr val="66FF33"/>
                </a:solidFill>
              </a:rPr>
              <a:t>Metastasi localizzata in una sede insolita rispetto al tumore primitivo</a:t>
            </a:r>
          </a:p>
          <a:p>
            <a:pPr eaLnBrk="1" hangingPunct="1">
              <a:buFontTx/>
              <a:buAutoNum type="arabicPeriod"/>
            </a:pPr>
            <a:endParaRPr lang="it-IT" altLang="it-IT" b="1" i="1"/>
          </a:p>
          <a:p>
            <a:pPr eaLnBrk="1" hangingPunct="1">
              <a:buFontTx/>
              <a:buAutoNum type="arabicPeriod"/>
            </a:pPr>
            <a:r>
              <a:rPr lang="it-IT" altLang="it-IT" b="1" i="1"/>
              <a:t>Metastasi proveniente da un tumore primitivo occulto, non svelabile</a:t>
            </a:r>
          </a:p>
          <a:p>
            <a:pPr eaLnBrk="1" hangingPunct="1"/>
            <a:r>
              <a:rPr lang="it-IT" altLang="it-IT" b="1" i="1"/>
              <a:t>	perché di piccolissime dimensioni</a:t>
            </a:r>
          </a:p>
          <a:p>
            <a:pPr eaLnBrk="1" hangingPunct="1"/>
            <a:endParaRPr lang="it-IT" altLang="it-IT" b="1" i="1"/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4.	Metastasi proveniente da un tumore primitivo andato incontro a 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	regressione spontanea oppure asportato</a:t>
            </a:r>
          </a:p>
          <a:p>
            <a:pPr eaLnBrk="1" hangingPunct="1"/>
            <a:endParaRPr lang="it-IT" altLang="it-IT" b="1" i="1">
              <a:solidFill>
                <a:srgbClr val="66FF33"/>
              </a:solidFill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200400" y="1066800"/>
            <a:ext cx="4919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FFFF"/>
                </a:solidFill>
              </a:rPr>
              <a:t>ALTRE POSSIBILI SPIEGAZIONI: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725488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it-IT" altLang="it-IT" sz="2400" b="1" i="1" smtClean="0"/>
              <a:t>	Recenti ricerche hanno messo in evidenza nelle MUO la presenza di cloni cellulari sui generis con </a:t>
            </a:r>
            <a:r>
              <a:rPr lang="it-IT" altLang="it-IT" sz="2400" b="1" i="1" smtClean="0">
                <a:solidFill>
                  <a:srgbClr val="FFFFFF"/>
                </a:solidFill>
              </a:rPr>
              <a:t>caratteristiche genetiche e fenotipiche orientate verso la precoce metastatizzazione</a:t>
            </a:r>
            <a:r>
              <a:rPr lang="it-IT" altLang="it-IT" sz="2400" b="1" i="1" smtClean="0"/>
              <a:t> (anomalie cromosomiche, aneuploidia, sovraespressione dei geni Ras, her-2, p53 ecc…; alta concentrazione di metalloproteinasi) </a:t>
            </a:r>
            <a:endParaRPr lang="it-IT" altLang="it-IT" b="1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725488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895850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rgbClr val="FFFFFF"/>
                </a:solidFill>
              </a:rPr>
              <a:t>ITER DIAGNOSTICO SI AVVALE di: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-diagnostica di laboratorio (compresi i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markers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-a seconda dei sospetti clinici,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rinofaringoscopia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gastro o colonscopia, colposcopia, ecc..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-diagnostica x immagini (ECO, TC, RMN,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Ecoendo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-PET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-eventuale biopsia (prostatica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transrettale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in corso di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ecoendo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it-IT" sz="2400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it-IT" sz="2400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it-IT" sz="3600" b="1" i="1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725488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9372600" cy="554513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Tx/>
              <a:buNone/>
            </a:pPr>
            <a:r>
              <a:rPr lang="it-IT" altLang="it-IT" sz="2400" i="1" smtClean="0"/>
              <a:t> </a:t>
            </a:r>
            <a:r>
              <a:rPr lang="it-IT" altLang="it-IT" sz="2400" i="1" smtClean="0">
                <a:solidFill>
                  <a:srgbClr val="FFFFFF"/>
                </a:solidFill>
              </a:rPr>
              <a:t>I markers oncologici, data la scarsa specificità, hanno valore orientativo tranne che: 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it-IT" altLang="it-IT" sz="2400" i="1" smtClean="0"/>
              <a:t> in presenza di metastasi osteoblastiche d’origine sconosciuta, alti valori di PSA orientano la diagnosi verso il k occulto della prostata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it-IT" altLang="it-IT" sz="2400" i="1" smtClean="0"/>
              <a:t> beta-human-chorionic-gonadotropin (betaHCG) ed alfafeto aumentati in caso di k scarsamente differenziato orientano la diagnosi verso un carcinoma germinale extragonadico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11125"/>
            <a:ext cx="6121400" cy="581025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</a:rPr>
              <a:t>M</a:t>
            </a:r>
            <a:r>
              <a:rPr lang="it-IT" altLang="it-IT" sz="3200" b="1" smtClean="0">
                <a:solidFill>
                  <a:srgbClr val="FFFFFF"/>
                </a:solidFill>
              </a:rPr>
              <a:t>etastasis of </a:t>
            </a:r>
            <a:r>
              <a:rPr lang="it-IT" altLang="it-IT" sz="3200" b="1" smtClean="0">
                <a:solidFill>
                  <a:srgbClr val="FF0000"/>
                </a:solidFill>
              </a:rPr>
              <a:t>U</a:t>
            </a:r>
            <a:r>
              <a:rPr lang="it-IT" altLang="it-IT" sz="3200" b="1" smtClean="0">
                <a:solidFill>
                  <a:srgbClr val="FFFFFF"/>
                </a:solidFill>
              </a:rPr>
              <a:t>nknown</a:t>
            </a:r>
            <a:r>
              <a:rPr lang="it-IT" altLang="it-IT" sz="3200" b="1" smtClean="0"/>
              <a:t> </a:t>
            </a:r>
            <a:r>
              <a:rPr lang="it-IT" altLang="it-IT" sz="3200" b="1" smtClean="0">
                <a:solidFill>
                  <a:srgbClr val="FF0000"/>
                </a:solidFill>
              </a:rPr>
              <a:t>O</a:t>
            </a:r>
            <a:r>
              <a:rPr lang="it-IT" altLang="it-IT" sz="3200" b="1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625" y="836613"/>
            <a:ext cx="10009188" cy="5832475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it-IT" altLang="it-IT" sz="2400" i="1" smtClean="0">
                <a:solidFill>
                  <a:srgbClr val="FFFFFF"/>
                </a:solidFill>
              </a:rPr>
              <a:t>Nel sospetto di un k mammario, la negatività della RMN rende improbabile l’origine mammaria della MUO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altLang="it-IT" sz="2400" i="1" smtClean="0"/>
              <a:t>PET sospetto di mts a sede cervicale per orientare sulla sede da sottoporre a biopsia; fornisce inoltre informazioni sulla estensione della malattia tumorale e può servire x programmare un eventuale trattamento RT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altLang="it-IT" sz="2400" i="1" smtClean="0">
                <a:solidFill>
                  <a:srgbClr val="FFFFFF"/>
                </a:solidFill>
              </a:rPr>
              <a:t>Nei casi di linfoadenopatia laterocervicale metastasica, in assenza di identificazione del primitivo, è indicata la tonsillectomia mono o bilaterale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altLang="it-IT" sz="2400" i="1" smtClean="0"/>
              <a:t>In donne con carcinosi peritoneale ed ovaie indenni, occorre pensare al PRIMARY PERITONEAL PAPILLARY SEROUS CANCER (d’origine mulleriana con comportamento simile al k ovarico)</a:t>
            </a:r>
          </a:p>
          <a:p>
            <a:pPr marL="0" indent="0" eaLnBrk="1" hangingPunct="1"/>
            <a:endParaRPr lang="it-IT" altLang="it-IT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89025" y="115888"/>
            <a:ext cx="8086725" cy="72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IT" sz="2400" b="1" u="sng" smtClean="0">
                <a:solidFill>
                  <a:srgbClr val="FFFF0D"/>
                </a:solidFill>
              </a:rPr>
              <a:t>M.U.O. </a:t>
            </a:r>
            <a:r>
              <a:rPr lang="it-IT" altLang="it-IT" sz="2400" b="1" smtClean="0">
                <a:solidFill>
                  <a:srgbClr val="FFFF0D"/>
                </a:solidFill>
              </a:rPr>
              <a:t>- CASO CLINICO I° : A.M. sesso f. , età 47 aa. Presentazione linfonodale isolata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599613" cy="5322888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Assenza di familiarità x neoplasie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2 figli partoriti in età tra i 20-30 aa. ed allattati al seno x 3-4 mesi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Menarca all’età di 14 aa.   Mestruazioni tutt’ora presenti, regolari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Nessuna malattia degna di nota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u="sng" dirty="0" smtClean="0">
                <a:solidFill>
                  <a:srgbClr val="FF0000"/>
                </a:solidFill>
              </a:rPr>
              <a:t>PAT. PROSSIMA :</a:t>
            </a:r>
            <a:r>
              <a:rPr lang="it-IT" sz="2000" i="1" dirty="0" smtClean="0">
                <a:solidFill>
                  <a:srgbClr val="FF0000"/>
                </a:solidFill>
              </a:rPr>
              <a:t> 1999</a:t>
            </a:r>
            <a:r>
              <a:rPr lang="it-IT" sz="2000" i="1" dirty="0" smtClean="0">
                <a:solidFill>
                  <a:srgbClr val="66FF33"/>
                </a:solidFill>
              </a:rPr>
              <a:t> </a:t>
            </a:r>
            <a:r>
              <a:rPr lang="it-IT" sz="2000" i="1" dirty="0" smtClean="0">
                <a:solidFill>
                  <a:srgbClr val="FFFFFF"/>
                </a:solidFill>
              </a:rPr>
              <a:t>comparsa di tumefazione dura, in corrispondenza del pilastro anteriore dell’ascella, non dolente, del volume di una noce.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err="1" smtClean="0">
                <a:solidFill>
                  <a:srgbClr val="FFFFFF"/>
                </a:solidFill>
              </a:rPr>
              <a:t>Rx</a:t>
            </a:r>
            <a:r>
              <a:rPr lang="it-IT" sz="2000" i="1" dirty="0" smtClean="0">
                <a:solidFill>
                  <a:srgbClr val="FFFFFF"/>
                </a:solidFill>
              </a:rPr>
              <a:t> torace, mammografia, eco mammelle ed epatica nella norma; esami laboratorio nella norma.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>
                <a:solidFill>
                  <a:srgbClr val="66FF33"/>
                </a:solidFill>
              </a:rPr>
              <a:t>Exeresi chirurgica in anestesia locale  della t. </a:t>
            </a:r>
            <a:r>
              <a:rPr lang="it-IT" sz="2000" i="1" u="sng" dirty="0" smtClean="0">
                <a:solidFill>
                  <a:srgbClr val="FF0000"/>
                </a:solidFill>
              </a:rPr>
              <a:t>( es. istologico: metastasi da </a:t>
            </a:r>
            <a:r>
              <a:rPr lang="it-IT" sz="2000" i="1" u="sng" dirty="0" err="1" smtClean="0">
                <a:solidFill>
                  <a:srgbClr val="FF0000"/>
                </a:solidFill>
              </a:rPr>
              <a:t>adenoca</a:t>
            </a:r>
            <a:r>
              <a:rPr lang="it-IT" sz="2000" i="1" u="sng" dirty="0" smtClean="0">
                <a:solidFill>
                  <a:srgbClr val="FF0000"/>
                </a:solidFill>
              </a:rPr>
              <a:t>.</a:t>
            </a:r>
            <a:r>
              <a:rPr lang="it-IT" sz="2000" i="1" dirty="0" smtClean="0">
                <a:solidFill>
                  <a:srgbClr val="FF0000"/>
                </a:solidFill>
              </a:rPr>
              <a:t> 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Per questo motivo attuate seguenti altre indagini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err="1" smtClean="0"/>
              <a:t>markers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bioumorali</a:t>
            </a:r>
            <a:r>
              <a:rPr lang="it-IT" sz="2000" i="1" dirty="0" smtClean="0"/>
              <a:t> nella norma ad eccezione di modesto aumento del Ca 125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TC torace-addome-pelvi (reperto di cisti ovarica &gt; 5 cm. d’aspetto dermoide); RMN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/>
              <a:t>Gastro e colonscopia nella norma; idem scintigrafia scheletrica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smtClean="0">
                <a:solidFill>
                  <a:srgbClr val="66FF33"/>
                </a:solidFill>
              </a:rPr>
              <a:t>Exeresi ovaio destro (</a:t>
            </a:r>
            <a:r>
              <a:rPr lang="it-IT" sz="2000" i="1" dirty="0" err="1" smtClean="0">
                <a:solidFill>
                  <a:srgbClr val="66FF33"/>
                </a:solidFill>
              </a:rPr>
              <a:t>conferna</a:t>
            </a:r>
            <a:r>
              <a:rPr lang="it-IT" sz="2000" i="1" dirty="0" smtClean="0">
                <a:solidFill>
                  <a:srgbClr val="66FF33"/>
                </a:solidFill>
              </a:rPr>
              <a:t> istologica di lesione benigna)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66FF33"/>
                </a:solidFill>
              </a:rPr>
              <a:t>e </a:t>
            </a:r>
            <a:r>
              <a:rPr lang="it-IT" sz="2000" i="1" dirty="0" err="1" smtClean="0">
                <a:solidFill>
                  <a:srgbClr val="66FF33"/>
                </a:solidFill>
              </a:rPr>
              <a:t>linfadenectomia</a:t>
            </a:r>
            <a:r>
              <a:rPr lang="it-IT" sz="2000" i="1" dirty="0" smtClean="0">
                <a:solidFill>
                  <a:srgbClr val="66FF33"/>
                </a:solidFill>
              </a:rPr>
              <a:t> ascellare del I° livello (assenza di metastasi)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i="1" dirty="0" err="1" smtClean="0">
                <a:solidFill>
                  <a:srgbClr val="FF0000"/>
                </a:solidFill>
              </a:rPr>
              <a:t>Follow</a:t>
            </a:r>
            <a:r>
              <a:rPr lang="it-IT" sz="2000" i="1" dirty="0" smtClean="0">
                <a:solidFill>
                  <a:srgbClr val="FF0000"/>
                </a:solidFill>
              </a:rPr>
              <a:t> up negativo per ripresa di malattia; ultimo controllo luglio 2002</a:t>
            </a: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5935663" y="6381750"/>
            <a:ext cx="4000500" cy="3365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600" i="1">
                <a:solidFill>
                  <a:srgbClr val="F94BBB"/>
                </a:solidFill>
              </a:rPr>
              <a:t>Prof. S. Berretta – Lez. Clin. Chirurgica -2002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791200" cy="304800"/>
          </a:xfrm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94BBB"/>
                </a:solidFill>
              </a:rPr>
              <a:t>METASTATIC  CASCADE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38200"/>
            <a:ext cx="7543800" cy="11430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400" b="1" smtClean="0">
                <a:solidFill>
                  <a:srgbClr val="FFFFFF"/>
                </a:solidFill>
              </a:rPr>
              <a:t>“ THE  HALLMARK  of  MALIGNANT  TUMOUR”</a:t>
            </a:r>
          </a:p>
          <a:p>
            <a:pPr eaLnBrk="1" hangingPunct="1">
              <a:buFontTx/>
              <a:buNone/>
            </a:pPr>
            <a:r>
              <a:rPr lang="it-IT" altLang="it-IT" sz="2800" smtClean="0">
                <a:solidFill>
                  <a:srgbClr val="FFFFFF"/>
                </a:solidFill>
              </a:rPr>
              <a:t>    	</a:t>
            </a:r>
            <a:r>
              <a:rPr lang="it-IT" altLang="it-IT" sz="2400" b="1" i="1" smtClean="0">
                <a:solidFill>
                  <a:srgbClr val="FFFFFF"/>
                </a:solidFill>
              </a:rPr>
              <a:t>Capacità e potenzialità di dare metastasi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88075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94BBB"/>
                </a:solidFill>
              </a:rPr>
              <a:t>Prof. S. Berretta – lezioni Chirurgia Oncologica 2001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371600" y="1447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0888" y="3925888"/>
            <a:ext cx="8474075" cy="24923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defRPr/>
            </a:pPr>
            <a:r>
              <a:rPr lang="it-IT" b="1" dirty="0" smtClean="0"/>
              <a:t>	Le METASTASI costituiscono: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it-IT" b="1" i="1" dirty="0" smtClean="0">
                <a:solidFill>
                  <a:srgbClr val="FFFFFF"/>
                </a:solidFill>
              </a:rPr>
              <a:t>principale causa di insuccesso nel trattamento del cancro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it-IT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principale causa di morbilità e di mortalità ( poco più che le complicazioni conseguenti a terapie citotossiche )</a:t>
            </a:r>
          </a:p>
          <a:p>
            <a:pPr eaLnBrk="1" hangingPunct="1">
              <a:buFontTx/>
              <a:buChar char="•"/>
              <a:defRPr/>
            </a:pPr>
            <a:endParaRPr lang="it-IT" b="1" i="1" dirty="0" smtClean="0">
              <a:solidFill>
                <a:srgbClr val="00FF00"/>
              </a:solidFill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33400" y="2171700"/>
            <a:ext cx="9178925" cy="1570038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i="1"/>
              <a:t>Le conoscenze dei meccanismi con cui il cancro invade e metastatizza</a:t>
            </a:r>
          </a:p>
          <a:p>
            <a:pPr eaLnBrk="1" hangingPunct="1"/>
            <a:r>
              <a:rPr lang="it-IT" altLang="it-IT" i="1"/>
              <a:t>sono migliorate negli ultimi anni; tuttavia non siamo ancora in grado di</a:t>
            </a:r>
          </a:p>
          <a:p>
            <a:pPr eaLnBrk="1" hangingPunct="1"/>
            <a:r>
              <a:rPr lang="it-IT" altLang="it-IT" i="1"/>
              <a:t>determinare la presenza di malattia metastatica occulta e la potenzialità </a:t>
            </a:r>
          </a:p>
          <a:p>
            <a:pPr eaLnBrk="1" hangingPunct="1"/>
            <a:r>
              <a:rPr lang="it-IT" altLang="it-IT" i="1"/>
              <a:t>di dare metastasi delle cellule cancerose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703263" y="882650"/>
            <a:ext cx="9180512" cy="45243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t-IT" altLang="it-IT" b="1" i="1" u="sng">
                <a:solidFill>
                  <a:srgbClr val="FF0000"/>
                </a:solidFill>
              </a:rPr>
              <a:t>MUO</a:t>
            </a:r>
            <a:r>
              <a:rPr lang="it-IT" altLang="it-IT" i="1">
                <a:solidFill>
                  <a:srgbClr val="FF0000"/>
                </a:solidFill>
              </a:rPr>
              <a:t> con presentazione ascellare isolata; reperto istologico di adenoca.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it-IT" altLang="it-IT" i="1">
                <a:solidFill>
                  <a:srgbClr val="FFFFFF"/>
                </a:solidFill>
              </a:rPr>
              <a:t>L’esame istologico deve includere la ricerca dei recettori 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i="1"/>
              <a:t>		x estrogeni e x progesterone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it-IT" altLang="it-IT" i="1">
                <a:solidFill>
                  <a:srgbClr val="FFFFFF"/>
                </a:solidFill>
              </a:rPr>
              <a:t>Di grande utilità l’impiego di RMN e PET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i="1">
                <a:solidFill>
                  <a:srgbClr val="FFFFFF"/>
                </a:solidFill>
              </a:rPr>
              <a:t>		</a:t>
            </a:r>
            <a:r>
              <a:rPr lang="it-IT" altLang="it-IT" i="1"/>
              <a:t>x svelare un eventuale K occulto nella mammella, anche 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i="1"/>
              <a:t>		quando la mammografia ha dato esito negativo</a:t>
            </a:r>
            <a:endParaRPr lang="it-IT" altLang="it-IT" i="1">
              <a:solidFill>
                <a:srgbClr val="FFFFFF"/>
              </a:solidFill>
            </a:endParaRPr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6134100" y="6324600"/>
            <a:ext cx="400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F94BBB"/>
                </a:solidFill>
              </a:rPr>
              <a:t>Prof. S. Berretta – Lez. Clin. Chirurgica -2002</a:t>
            </a: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822325" y="90488"/>
            <a:ext cx="372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Considerazioni sul caso clinico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44450"/>
            <a:ext cx="9410700" cy="863600"/>
          </a:xfrm>
        </p:spPr>
        <p:txBody>
          <a:bodyPr/>
          <a:lstStyle/>
          <a:p>
            <a:pPr eaLnBrk="1" hangingPunct="1"/>
            <a:r>
              <a:rPr lang="it-IT" altLang="it-IT" sz="2400" b="1" smtClean="0">
                <a:solidFill>
                  <a:srgbClr val="FF0000"/>
                </a:solidFill>
              </a:rPr>
              <a:t>MUO-</a:t>
            </a:r>
            <a:r>
              <a:rPr lang="it-IT" altLang="it-IT" sz="2400" smtClean="0"/>
              <a:t> </a:t>
            </a:r>
            <a:r>
              <a:rPr lang="it-IT" altLang="it-IT" sz="2400" smtClean="0">
                <a:solidFill>
                  <a:srgbClr val="FF0000"/>
                </a:solidFill>
              </a:rPr>
              <a:t>Caso clinico 2°  </a:t>
            </a:r>
            <a:r>
              <a:rPr lang="it-IT" altLang="it-IT" sz="2400" i="1" smtClean="0">
                <a:solidFill>
                  <a:srgbClr val="FF0000"/>
                </a:solidFill>
              </a:rPr>
              <a:t>D. Saveria aa 75  (febbraio 2001) </a:t>
            </a:r>
            <a:br>
              <a:rPr lang="it-IT" altLang="it-IT" sz="2400" i="1" smtClean="0">
                <a:solidFill>
                  <a:srgbClr val="FF0000"/>
                </a:solidFill>
              </a:rPr>
            </a:br>
            <a:r>
              <a:rPr lang="it-IT" altLang="it-IT" sz="2400" smtClean="0">
                <a:solidFill>
                  <a:srgbClr val="FF0000"/>
                </a:solidFill>
              </a:rPr>
              <a:t>Presentazione viscerale, plurimetastatica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2900" y="1219200"/>
            <a:ext cx="9601200" cy="5029200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it-IT" sz="2400" i="1" dirty="0" smtClean="0"/>
              <a:t>Gennaio 2001:</a:t>
            </a:r>
            <a:r>
              <a:rPr lang="it-IT" sz="2000" i="1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- astenia, calo ponderale, dolore gravativo e parestesie alla regione glutea sin. 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- </a:t>
            </a:r>
            <a:r>
              <a:rPr lang="it-IT" sz="2000" i="1" dirty="0" err="1" smtClean="0">
                <a:solidFill>
                  <a:srgbClr val="FFFFFF"/>
                </a:solidFill>
              </a:rPr>
              <a:t>Rx</a:t>
            </a:r>
            <a:r>
              <a:rPr lang="it-IT" sz="2000" i="1" dirty="0" smtClean="0">
                <a:solidFill>
                  <a:srgbClr val="FFFFFF"/>
                </a:solidFill>
              </a:rPr>
              <a:t> colonna : osteoporosi diffusa.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- Terapia antalgica con scarsi benefici.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it-IT" sz="2400" i="1" dirty="0" smtClean="0"/>
              <a:t>Febbraio 2001:</a:t>
            </a:r>
            <a:r>
              <a:rPr lang="it-IT" sz="2000" i="1" dirty="0" smtClean="0"/>
              <a:t> Ricovero.</a:t>
            </a:r>
            <a:r>
              <a:rPr lang="it-IT" sz="2000" i="1" dirty="0" smtClean="0">
                <a:solidFill>
                  <a:srgbClr val="FFFFFF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- Esami di laboratorio nella norma ove si eccettui: glicemia 261 mg/dl;, 		  bilirubina totale 1.14 mg/dl, GGT 39 IU/L , ALP 297 IU/L , LDH 650 IU/L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i="1" dirty="0" smtClean="0">
                <a:solidFill>
                  <a:srgbClr val="66FF33"/>
                </a:solidFill>
              </a:rPr>
              <a:t>	</a:t>
            </a:r>
            <a:r>
              <a:rPr lang="it-IT" sz="2000" i="1" dirty="0" smtClean="0">
                <a:solidFill>
                  <a:srgbClr val="66FF33"/>
                </a:solidFill>
              </a:rPr>
              <a:t>- </a:t>
            </a:r>
            <a:r>
              <a:rPr lang="it-IT" sz="2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Markers</a:t>
            </a:r>
            <a:r>
              <a:rPr lang="it-IT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tumorali:</a:t>
            </a:r>
            <a:r>
              <a:rPr lang="it-IT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905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i="1" dirty="0" smtClean="0"/>
              <a:t>	  </a:t>
            </a:r>
            <a:r>
              <a:rPr lang="it-IT" sz="2000" i="1" dirty="0" smtClean="0">
                <a:solidFill>
                  <a:srgbClr val="FFFFFF"/>
                </a:solidFill>
              </a:rPr>
              <a:t>AFT ...4.32 </a:t>
            </a:r>
            <a:r>
              <a:rPr lang="it-IT" sz="2000" i="1" dirty="0" err="1" smtClean="0">
                <a:solidFill>
                  <a:srgbClr val="FFFFFF"/>
                </a:solidFill>
              </a:rPr>
              <a:t>ng</a:t>
            </a:r>
            <a:r>
              <a:rPr lang="it-IT" sz="2000" i="1" dirty="0" smtClean="0">
                <a:solidFill>
                  <a:srgbClr val="FFFFFF"/>
                </a:solidFill>
              </a:rPr>
              <a:t>/ml,   CEA ...18.4 </a:t>
            </a:r>
            <a:r>
              <a:rPr lang="it-IT" sz="2000" i="1" dirty="0" err="1" smtClean="0">
                <a:solidFill>
                  <a:srgbClr val="FFFFFF"/>
                </a:solidFill>
              </a:rPr>
              <a:t>ng</a:t>
            </a:r>
            <a:r>
              <a:rPr lang="it-IT" sz="2000" i="1" dirty="0" smtClean="0">
                <a:solidFill>
                  <a:srgbClr val="FFFFFF"/>
                </a:solidFill>
              </a:rPr>
              <a:t>/ml,   </a:t>
            </a:r>
            <a:r>
              <a:rPr lang="it-IT" sz="2000" i="1" dirty="0" smtClean="0">
                <a:solidFill>
                  <a:srgbClr val="FF0000"/>
                </a:solidFill>
              </a:rPr>
              <a:t>CA 19,9... &gt; 1000 U/ml, </a:t>
            </a:r>
          </a:p>
          <a:p>
            <a:pPr marL="1905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  CA 125... 795,7 U/ml,   CA.15-3... 242.1 U/ml,   HCG...  30,6  </a:t>
            </a:r>
            <a:r>
              <a:rPr lang="it-IT" sz="2000" i="1" dirty="0" err="1" smtClean="0">
                <a:solidFill>
                  <a:srgbClr val="FFFFFF"/>
                </a:solidFill>
              </a:rPr>
              <a:t>mUI</a:t>
            </a:r>
            <a:r>
              <a:rPr lang="it-IT" sz="2000" i="1" dirty="0" smtClean="0">
                <a:solidFill>
                  <a:srgbClr val="FFFFFF"/>
                </a:solidFill>
              </a:rPr>
              <a:t>/ml .</a:t>
            </a:r>
            <a:endParaRPr lang="it-IT" sz="2000" i="1" dirty="0" smtClean="0">
              <a:solidFill>
                <a:srgbClr val="66FF33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66FF33"/>
                </a:solidFill>
              </a:rPr>
              <a:t>	- </a:t>
            </a:r>
            <a:r>
              <a:rPr lang="it-IT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Esami strumentali: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/>
              <a:t>	- </a:t>
            </a:r>
            <a:r>
              <a:rPr lang="it-IT" sz="2000" i="1" dirty="0" smtClean="0">
                <a:solidFill>
                  <a:srgbClr val="FFFFFF"/>
                </a:solidFill>
              </a:rPr>
              <a:t>GASTROSCOPIA (</a:t>
            </a:r>
            <a:r>
              <a:rPr lang="it-IT" sz="2000" i="1" dirty="0" err="1" smtClean="0">
                <a:solidFill>
                  <a:srgbClr val="FFFFFF"/>
                </a:solidFill>
              </a:rPr>
              <a:t>antrite</a:t>
            </a:r>
            <a:r>
              <a:rPr lang="it-IT" sz="2000" i="1" dirty="0" smtClean="0">
                <a:solidFill>
                  <a:srgbClr val="FFFFFF"/>
                </a:solidFill>
              </a:rPr>
              <a:t> iperemica, duodenite erosiva);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FF"/>
                </a:solidFill>
              </a:rPr>
              <a:t>	- nella norma COLONSCOPIA, ECO addome, MAMMOGRAFIA (note di 		  mastopatia </a:t>
            </a:r>
            <a:r>
              <a:rPr lang="it-IT" sz="2000" i="1" dirty="0" err="1" smtClean="0">
                <a:solidFill>
                  <a:srgbClr val="FFFFFF"/>
                </a:solidFill>
              </a:rPr>
              <a:t>fibro</a:t>
            </a:r>
            <a:r>
              <a:rPr lang="it-IT" sz="2000" i="1" dirty="0" smtClean="0">
                <a:solidFill>
                  <a:srgbClr val="FFFFFF"/>
                </a:solidFill>
              </a:rPr>
              <a:t>-cistica bilaterale) 	</a:t>
            </a:r>
          </a:p>
        </p:txBody>
      </p:sp>
      <p:sp>
        <p:nvSpPr>
          <p:cNvPr id="39940" name="Text Box 1028"/>
          <p:cNvSpPr txBox="1">
            <a:spLocks noChangeArrowheads="1"/>
          </p:cNvSpPr>
          <p:nvPr/>
        </p:nvSpPr>
        <p:spPr bwMode="auto">
          <a:xfrm>
            <a:off x="4524375" y="6421438"/>
            <a:ext cx="482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181100" y="76200"/>
            <a:ext cx="79629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IT" sz="2400" b="1" i="1" u="sng" smtClean="0">
                <a:solidFill>
                  <a:srgbClr val="FF0000"/>
                </a:solidFill>
              </a:rPr>
              <a:t>MUO</a:t>
            </a:r>
            <a:r>
              <a:rPr lang="it-IT" altLang="it-IT" sz="2400" b="1" i="1" smtClean="0">
                <a:solidFill>
                  <a:srgbClr val="FF0000"/>
                </a:solidFill>
              </a:rPr>
              <a:t>-</a:t>
            </a:r>
            <a:r>
              <a:rPr lang="it-IT" altLang="it-IT" sz="2400" i="1" smtClean="0">
                <a:solidFill>
                  <a:srgbClr val="FF0000"/>
                </a:solidFill>
              </a:rPr>
              <a:t> Caso clinico 2°  D. Saveria aa 75  (febbraio 2001)</a:t>
            </a:r>
            <a:br>
              <a:rPr lang="it-IT" altLang="it-IT" sz="2400" i="1" smtClean="0">
                <a:solidFill>
                  <a:srgbClr val="FF0000"/>
                </a:solidFill>
              </a:rPr>
            </a:br>
            <a:r>
              <a:rPr lang="it-IT" altLang="it-IT" sz="2400" i="1" smtClean="0">
                <a:solidFill>
                  <a:srgbClr val="FF0000"/>
                </a:solidFill>
              </a:rPr>
              <a:t>Presentazione viscerale plurimetastatica</a:t>
            </a:r>
          </a:p>
        </p:txBody>
      </p:sp>
      <p:sp>
        <p:nvSpPr>
          <p:cNvPr id="40963" name="Text Box 3076"/>
          <p:cNvSpPr txBox="1">
            <a:spLocks noChangeArrowheads="1"/>
          </p:cNvSpPr>
          <p:nvPr/>
        </p:nvSpPr>
        <p:spPr bwMode="auto">
          <a:xfrm>
            <a:off x="5389563" y="6421438"/>
            <a:ext cx="482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  <a:endParaRPr lang="it-IT" altLang="it-IT" sz="1600"/>
          </a:p>
        </p:txBody>
      </p:sp>
      <p:sp>
        <p:nvSpPr>
          <p:cNvPr id="40964" name="Rectangle 3077"/>
          <p:cNvSpPr>
            <a:spLocks noChangeArrowheads="1"/>
          </p:cNvSpPr>
          <p:nvPr/>
        </p:nvSpPr>
        <p:spPr bwMode="auto">
          <a:xfrm>
            <a:off x="742950" y="1592263"/>
            <a:ext cx="9010650" cy="4570412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10000"/>
              </a:lnSpc>
            </a:pPr>
            <a:r>
              <a:rPr lang="it-IT" altLang="it-IT" sz="1600" b="1" i="1"/>
              <a:t>	</a:t>
            </a:r>
            <a:r>
              <a:rPr lang="it-IT" altLang="it-IT" sz="2000" b="1" i="1"/>
              <a:t>TC  torace, addome, pelvi  </a:t>
            </a:r>
            <a:r>
              <a:rPr lang="it-IT" altLang="it-IT" sz="2000" b="1" i="1">
                <a:solidFill>
                  <a:srgbClr val="FFFFFF"/>
                </a:solidFill>
              </a:rPr>
              <a:t>( a carico del lobo inferiore dx formazione isodensa solida di circa 4 cm di diametro; </a:t>
            </a:r>
            <a:r>
              <a:rPr lang="it-IT" altLang="it-IT" sz="2000" b="1" i="1"/>
              <a:t>istologicamente adenoca.</a:t>
            </a:r>
            <a:r>
              <a:rPr lang="it-IT" altLang="it-IT" sz="2000" b="1" i="1">
                <a:solidFill>
                  <a:srgbClr val="FFFFFF"/>
                </a:solidFill>
              </a:rPr>
              <a:t>  Versamento pleurico dx. Fegato indenne. Aumentati di volume entrambi i surreni per metastasi )</a:t>
            </a:r>
          </a:p>
          <a:p>
            <a:pPr eaLnBrk="0" hangingPunct="0">
              <a:lnSpc>
                <a:spcPct val="210000"/>
              </a:lnSpc>
            </a:pPr>
            <a:r>
              <a:rPr lang="it-IT" altLang="it-IT" sz="2000" b="1" i="1"/>
              <a:t>	SCINTIGRAFIA OSSEA </a:t>
            </a:r>
            <a:r>
              <a:rPr lang="it-IT" altLang="it-IT" sz="2000" b="1" i="1">
                <a:solidFill>
                  <a:srgbClr val="FFFFFF"/>
                </a:solidFill>
              </a:rPr>
              <a:t>( accumuli focali del tracciante a livello del rachide dorso-lombare, del bacino, di vari segmenti costali, della regione acromion-clavicolare sn, dell’omero di sn, di entrambi i femori riferibili a rimaneggiamento strutturale osseo su base ripetitiva )</a:t>
            </a:r>
            <a:endParaRPr lang="it-IT" altLang="it-IT" sz="2000" b="1" i="1"/>
          </a:p>
        </p:txBody>
      </p:sp>
      <p:sp>
        <p:nvSpPr>
          <p:cNvPr id="40965" name="Text Box 3079"/>
          <p:cNvSpPr txBox="1">
            <a:spLocks noChangeArrowheads="1"/>
          </p:cNvSpPr>
          <p:nvPr/>
        </p:nvSpPr>
        <p:spPr bwMode="auto">
          <a:xfrm>
            <a:off x="1508125" y="1004888"/>
            <a:ext cx="147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FF0000"/>
                </a:solidFill>
              </a:rPr>
              <a:t>Altri esami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1525" y="1219200"/>
            <a:ext cx="9086850" cy="50292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Tx/>
              <a:buChar char="-"/>
            </a:pPr>
            <a:r>
              <a:rPr lang="it-IT" altLang="it-IT" sz="2400" i="1" smtClean="0">
                <a:solidFill>
                  <a:srgbClr val="66FFFF"/>
                </a:solidFill>
              </a:rPr>
              <a:t>Ottobre 2000:</a:t>
            </a:r>
            <a:r>
              <a:rPr lang="it-IT" altLang="it-IT" sz="2400" i="1" smtClean="0"/>
              <a:t> </a:t>
            </a:r>
            <a:r>
              <a:rPr lang="it-IT" altLang="it-IT" sz="2400" i="1" smtClean="0">
                <a:solidFill>
                  <a:srgbClr val="FFFFFF"/>
                </a:solidFill>
              </a:rPr>
              <a:t>dolore lombare intenso, poco controllabile e dispepsia 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it-IT" altLang="it-IT" sz="2400" i="1" smtClean="0">
                <a:solidFill>
                  <a:srgbClr val="FFFFFF"/>
                </a:solidFill>
              </a:rPr>
              <a:t>  ipostenico-ipoacida 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it-IT" altLang="it-IT" sz="2400" i="1" smtClean="0"/>
              <a:t>- Rx colonna nella norma. Idem Rx torace</a:t>
            </a:r>
          </a:p>
          <a:p>
            <a:pPr marL="0" indent="0" eaLnBrk="1" hangingPunct="1">
              <a:lnSpc>
                <a:spcPct val="140000"/>
              </a:lnSpc>
              <a:buFontTx/>
              <a:buChar char="-"/>
            </a:pPr>
            <a:r>
              <a:rPr lang="it-IT" altLang="it-IT" sz="2400" i="1" smtClean="0">
                <a:solidFill>
                  <a:srgbClr val="FFFFFF"/>
                </a:solidFill>
              </a:rPr>
              <a:t>Esami di laboratorio con leggera anemia ipocromica ed aumento    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it-IT" altLang="it-IT" sz="2400" i="1" smtClean="0">
                <a:solidFill>
                  <a:srgbClr val="FFFFFF"/>
                </a:solidFill>
              </a:rPr>
              <a:t>  marcato della VES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it-IT" altLang="it-IT" sz="2400" b="1" i="1" smtClean="0"/>
              <a:t>- </a:t>
            </a:r>
            <a:r>
              <a:rPr lang="it-IT" altLang="it-IT" sz="2400" i="1" smtClean="0"/>
              <a:t>Markers bioumorali :  alti valori di</a:t>
            </a:r>
            <a:r>
              <a:rPr lang="it-IT" altLang="it-IT" sz="2400" i="1" smtClean="0">
                <a:solidFill>
                  <a:srgbClr val="FB032C"/>
                </a:solidFill>
              </a:rPr>
              <a:t> alfafetoproteina</a:t>
            </a:r>
            <a:endParaRPr lang="it-IT" altLang="it-IT" sz="2400" i="1" smtClean="0"/>
          </a:p>
          <a:p>
            <a:pPr marL="0" indent="0" eaLnBrk="1" hangingPunct="1">
              <a:buFontTx/>
              <a:buNone/>
            </a:pPr>
            <a:endParaRPr lang="it-IT" altLang="it-IT" sz="2400" i="1" smtClean="0"/>
          </a:p>
          <a:p>
            <a:pPr marL="0" indent="0" algn="ctr" eaLnBrk="1" hangingPunct="1">
              <a:buFontTx/>
              <a:buNone/>
            </a:pPr>
            <a:r>
              <a:rPr lang="it-IT" altLang="it-IT" sz="2400" b="1" i="1" smtClean="0">
                <a:solidFill>
                  <a:srgbClr val="66FFFF"/>
                </a:solidFill>
              </a:rPr>
              <a:t>SOSPETTO INIZIALE DI  K DEL TESTICOLO</a:t>
            </a:r>
            <a:r>
              <a:rPr lang="it-IT" altLang="it-IT" sz="2400" i="1" smtClean="0">
                <a:solidFill>
                  <a:srgbClr val="66FF33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400" i="1" smtClean="0">
                <a:solidFill>
                  <a:srgbClr val="66FFFF"/>
                </a:solidFill>
              </a:rPr>
              <a:t>con metastasi linfonodali lomboaortiche</a:t>
            </a:r>
          </a:p>
        </p:txBody>
      </p:sp>
      <p:sp>
        <p:nvSpPr>
          <p:cNvPr id="41987" name="Rectangle 1028"/>
          <p:cNvSpPr>
            <a:spLocks noChangeArrowheads="1"/>
          </p:cNvSpPr>
          <p:nvPr/>
        </p:nvSpPr>
        <p:spPr bwMode="auto">
          <a:xfrm>
            <a:off x="4800600" y="6472238"/>
            <a:ext cx="482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  <p:sp>
        <p:nvSpPr>
          <p:cNvPr id="41988" name="Text Box 1029"/>
          <p:cNvSpPr txBox="1">
            <a:spLocks noChangeArrowheads="1"/>
          </p:cNvSpPr>
          <p:nvPr/>
        </p:nvSpPr>
        <p:spPr bwMode="auto">
          <a:xfrm>
            <a:off x="2055813" y="152400"/>
            <a:ext cx="62023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b="1" u="sng">
                <a:solidFill>
                  <a:srgbClr val="FF0000"/>
                </a:solidFill>
              </a:rPr>
              <a:t>MUO –</a:t>
            </a:r>
            <a:r>
              <a:rPr lang="it-IT" altLang="it-IT">
                <a:solidFill>
                  <a:srgbClr val="FF0000"/>
                </a:solidFill>
              </a:rPr>
              <a:t> CASO CLINICO 3 – D.Giuseppe 28 aa.</a:t>
            </a:r>
            <a:br>
              <a:rPr lang="it-IT" altLang="it-IT">
                <a:solidFill>
                  <a:srgbClr val="FF0000"/>
                </a:solidFill>
              </a:rPr>
            </a:br>
            <a:r>
              <a:rPr lang="it-IT" altLang="it-IT">
                <a:solidFill>
                  <a:srgbClr val="FF0000"/>
                </a:solidFill>
              </a:rPr>
              <a:t>Presentazione viscerale plurimetastatica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</p:spPr>
        <p:txBody>
          <a:bodyPr/>
          <a:lstStyle/>
          <a:p>
            <a:pPr eaLnBrk="1" hangingPunct="1"/>
            <a:r>
              <a:rPr lang="it-IT" altLang="it-IT" sz="2400" b="1" u="sng" smtClean="0">
                <a:solidFill>
                  <a:srgbClr val="FF0000"/>
                </a:solidFill>
              </a:rPr>
              <a:t>MUO –</a:t>
            </a:r>
            <a:r>
              <a:rPr lang="it-IT" altLang="it-IT" sz="2400" smtClean="0">
                <a:solidFill>
                  <a:srgbClr val="66FFFF"/>
                </a:solidFill>
              </a:rPr>
              <a:t> CASO CLINICO 3 – D.Giuseppe 28 aa.</a:t>
            </a:r>
            <a:br>
              <a:rPr lang="it-IT" altLang="it-IT" sz="2400" smtClean="0">
                <a:solidFill>
                  <a:srgbClr val="66FFFF"/>
                </a:solidFill>
              </a:rPr>
            </a:br>
            <a:r>
              <a:rPr lang="it-IT" altLang="it-IT" sz="2400" smtClean="0">
                <a:solidFill>
                  <a:srgbClr val="FF0000"/>
                </a:solidFill>
              </a:rPr>
              <a:t>Presentazione viscerale plurimetastatica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1525" y="1295400"/>
            <a:ext cx="908685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it-IT" altLang="it-IT" sz="2400" i="1" smtClean="0"/>
              <a:t>- testicolo nella norma palpatoriamente ed all’esame ECO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it-IT" altLang="it-IT" sz="2400" i="1" smtClean="0">
                <a:solidFill>
                  <a:srgbClr val="66FF33"/>
                </a:solidFill>
              </a:rPr>
              <a:t>- eco epatica:</a:t>
            </a:r>
            <a:r>
              <a:rPr lang="it-IT" altLang="it-IT" sz="2400" i="1" smtClean="0"/>
              <a:t> </a:t>
            </a:r>
            <a:r>
              <a:rPr lang="it-IT" altLang="it-IT" sz="2400" i="1" smtClean="0">
                <a:solidFill>
                  <a:srgbClr val="FFFFFF"/>
                </a:solidFill>
              </a:rPr>
              <a:t>presenza di metastasi multiple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it-IT" altLang="it-IT" sz="2400" i="1" smtClean="0"/>
              <a:t>- biopsia epatica ecoguidata: </a:t>
            </a:r>
            <a:r>
              <a:rPr lang="it-IT" altLang="it-IT" sz="2400" i="1" smtClean="0">
                <a:solidFill>
                  <a:srgbClr val="FFFFFF"/>
                </a:solidFill>
              </a:rPr>
              <a:t>adenoca. scarsamente differenziato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it-IT" altLang="it-IT" sz="2400" i="1" smtClean="0">
                <a:solidFill>
                  <a:srgbClr val="66FF33"/>
                </a:solidFill>
              </a:rPr>
              <a:t>- TC:</a:t>
            </a:r>
            <a:r>
              <a:rPr lang="it-IT" altLang="it-IT" sz="2400" i="1" smtClean="0"/>
              <a:t> </a:t>
            </a:r>
            <a:r>
              <a:rPr lang="it-IT" altLang="it-IT" sz="2400" i="1" smtClean="0">
                <a:solidFill>
                  <a:srgbClr val="FFFFFF"/>
                </a:solidFill>
              </a:rPr>
              <a:t>metastasi linfonodali multiple al retroperitoneo 	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i="1" smtClean="0">
                <a:solidFill>
                  <a:srgbClr val="66FFFF"/>
                </a:solidFill>
              </a:rPr>
              <a:t>L’età giovane del paziente e gli alti valori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400" i="1" smtClean="0">
                <a:solidFill>
                  <a:srgbClr val="66FFFF"/>
                </a:solidFill>
              </a:rPr>
              <a:t>di  </a:t>
            </a:r>
            <a:r>
              <a:rPr lang="it-IT" altLang="it-IT" sz="2400" i="1" smtClean="0">
                <a:solidFill>
                  <a:srgbClr val="66FFFF"/>
                </a:solidFill>
                <a:latin typeface="Symbol" pitchFamily="18" charset="2"/>
              </a:rPr>
              <a:t>a</a:t>
            </a:r>
            <a:r>
              <a:rPr lang="it-IT" altLang="it-IT" sz="2400" i="1" smtClean="0">
                <a:solidFill>
                  <a:srgbClr val="66FFFF"/>
                </a:solidFill>
              </a:rPr>
              <a:t> - fetoproteina  deponevano in favore di un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800" b="1" i="1" smtClean="0">
                <a:solidFill>
                  <a:srgbClr val="FB032C"/>
                </a:solidFill>
              </a:rPr>
              <a:t>tumore a cellule germinali d’origine extragonadica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400" i="1" smtClean="0">
                <a:solidFill>
                  <a:srgbClr val="66FFFF"/>
                </a:solidFill>
              </a:rPr>
              <a:t>visto che i testicoli apparivano indenni</a:t>
            </a:r>
          </a:p>
        </p:txBody>
      </p:sp>
      <p:sp>
        <p:nvSpPr>
          <p:cNvPr id="43012" name="Rectangle 1028"/>
          <p:cNvSpPr>
            <a:spLocks noChangeArrowheads="1"/>
          </p:cNvSpPr>
          <p:nvPr/>
        </p:nvSpPr>
        <p:spPr bwMode="auto">
          <a:xfrm>
            <a:off x="4800600" y="6472238"/>
            <a:ext cx="482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</p:spPr>
        <p:txBody>
          <a:bodyPr/>
          <a:lstStyle/>
          <a:p>
            <a:pPr eaLnBrk="1" hangingPunct="1"/>
            <a:r>
              <a:rPr lang="it-IT" altLang="it-IT" sz="2400" b="1" u="sng" smtClean="0">
                <a:solidFill>
                  <a:srgbClr val="FF0000"/>
                </a:solidFill>
              </a:rPr>
              <a:t>MUO –</a:t>
            </a:r>
            <a:r>
              <a:rPr lang="it-IT" altLang="it-IT" sz="2400" smtClean="0">
                <a:solidFill>
                  <a:srgbClr val="66FFFF"/>
                </a:solidFill>
              </a:rPr>
              <a:t> </a:t>
            </a:r>
            <a:r>
              <a:rPr lang="it-IT" altLang="it-IT" sz="2400" smtClean="0">
                <a:solidFill>
                  <a:srgbClr val="FF0000"/>
                </a:solidFill>
              </a:rPr>
              <a:t>CASO CLINICO 3 – D.Giuseppe 28 aa.</a:t>
            </a:r>
            <a:br>
              <a:rPr lang="it-IT" altLang="it-IT" sz="2400" smtClean="0">
                <a:solidFill>
                  <a:srgbClr val="FF0000"/>
                </a:solidFill>
              </a:rPr>
            </a:br>
            <a:r>
              <a:rPr lang="it-IT" altLang="it-IT" sz="2400" smtClean="0">
                <a:solidFill>
                  <a:srgbClr val="FF0000"/>
                </a:solidFill>
              </a:rPr>
              <a:t>Presentazione viscerale plurimetastatica</a:t>
            </a:r>
            <a:endParaRPr lang="it-IT" altLang="it-IT" sz="2400" i="1" smtClean="0">
              <a:solidFill>
                <a:srgbClr val="FF0000"/>
              </a:solidFill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1525" y="1295400"/>
            <a:ext cx="908685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/>
              <a:t>TUMORI GERMINALI DEL TESTICOLO :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400" b="1" i="1" smtClean="0"/>
              <a:t>seminoma, carcinoma embrionale, corioncarcinoma</a:t>
            </a:r>
          </a:p>
          <a:p>
            <a:pPr marL="0" indent="0" eaLnBrk="1" hangingPunct="1">
              <a:buFontTx/>
              <a:buNone/>
            </a:pPr>
            <a:endParaRPr lang="it-IT" altLang="it-IT" sz="2400" b="1" i="1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i="1" smtClean="0">
                <a:solidFill>
                  <a:srgbClr val="66FF33"/>
                </a:solidFill>
              </a:rPr>
              <a:t>Marcatori di riferimento del k testicolo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it-IT" altLang="it-IT" sz="2400" b="1" i="1" smtClean="0">
                <a:solidFill>
                  <a:srgbClr val="FFFFFF"/>
                </a:solidFill>
              </a:rPr>
              <a:t>  - fetoproteina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  <a:latin typeface="Symbol" pitchFamily="18" charset="2"/>
              </a:rPr>
              <a:t> b  </a:t>
            </a:r>
            <a:r>
              <a:rPr lang="it-IT" altLang="it-IT" sz="2400" b="1" i="1" smtClean="0">
                <a:solidFill>
                  <a:srgbClr val="FFFFFF"/>
                </a:solidFill>
              </a:rPr>
              <a:t>- HCG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i="1" smtClean="0">
                <a:solidFill>
                  <a:srgbClr val="66FF33"/>
                </a:solidFill>
              </a:rPr>
              <a:t>(tipici soprattutto delle forme non seminomatose)</a:t>
            </a:r>
          </a:p>
          <a:p>
            <a:pPr marL="0" indent="0" algn="ctr" eaLnBrk="1" hangingPunct="1">
              <a:lnSpc>
                <a:spcPct val="70000"/>
              </a:lnSpc>
              <a:buFontTx/>
              <a:buNone/>
            </a:pPr>
            <a:endParaRPr lang="it-IT" altLang="it-IT" sz="2400" b="1" i="1" smtClean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</a:pPr>
            <a:endParaRPr lang="it-IT" altLang="it-IT" sz="2400" b="1" i="1" smtClean="0">
              <a:solidFill>
                <a:srgbClr val="FFFFFF"/>
              </a:solidFill>
              <a:latin typeface="Symbol" pitchFamily="18" charset="2"/>
            </a:endParaRPr>
          </a:p>
          <a:p>
            <a:pPr marL="0" indent="0" algn="ctr" eaLnBrk="1" hangingPunct="1">
              <a:buFontTx/>
              <a:buNone/>
            </a:pPr>
            <a:r>
              <a:rPr lang="it-IT" altLang="it-IT" sz="2400" b="1" i="1" smtClean="0">
                <a:solidFill>
                  <a:srgbClr val="FB032C"/>
                </a:solidFill>
                <a:latin typeface="Symbol" pitchFamily="18" charset="2"/>
              </a:rPr>
              <a:t>a</a:t>
            </a:r>
            <a:r>
              <a:rPr lang="it-IT" altLang="it-IT" sz="2400" b="1" i="1" smtClean="0">
                <a:solidFill>
                  <a:srgbClr val="FB032C"/>
                </a:solidFill>
              </a:rPr>
              <a:t>  - fetoproteina è un marker specifico del ca. epatocellulare oltre che del ca. non seminomatoso del testicolo</a:t>
            </a:r>
            <a:endParaRPr lang="it-IT" altLang="it-IT" sz="2400" b="1" i="1" smtClean="0">
              <a:solidFill>
                <a:srgbClr val="FFFF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it-IT" altLang="it-IT" sz="2400" b="1" i="1" smtClean="0">
              <a:solidFill>
                <a:srgbClr val="66FF33"/>
              </a:solidFill>
            </a:endParaRPr>
          </a:p>
        </p:txBody>
      </p:sp>
      <p:sp>
        <p:nvSpPr>
          <p:cNvPr id="44036" name="Rectangle 1028"/>
          <p:cNvSpPr>
            <a:spLocks noChangeArrowheads="1"/>
          </p:cNvSpPr>
          <p:nvPr/>
        </p:nvSpPr>
        <p:spPr bwMode="auto">
          <a:xfrm>
            <a:off x="4800600" y="6472238"/>
            <a:ext cx="482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</p:spPr>
        <p:txBody>
          <a:bodyPr/>
          <a:lstStyle/>
          <a:p>
            <a:pPr eaLnBrk="1" hangingPunct="1"/>
            <a:r>
              <a:rPr lang="it-IT" altLang="it-IT" sz="2400" b="1" u="sng" smtClean="0">
                <a:solidFill>
                  <a:srgbClr val="FF0000"/>
                </a:solidFill>
              </a:rPr>
              <a:t>MUO –</a:t>
            </a:r>
            <a:r>
              <a:rPr lang="it-IT" altLang="it-IT" sz="2400" smtClean="0">
                <a:solidFill>
                  <a:srgbClr val="66FFFF"/>
                </a:solidFill>
              </a:rPr>
              <a:t> CASO CLINICO 3 – D.Giuseppe 28 aa.</a:t>
            </a:r>
            <a:br>
              <a:rPr lang="it-IT" altLang="it-IT" sz="2400" smtClean="0">
                <a:solidFill>
                  <a:srgbClr val="66FFFF"/>
                </a:solidFill>
              </a:rPr>
            </a:br>
            <a:r>
              <a:rPr lang="it-IT" altLang="it-IT" sz="2400" smtClean="0">
                <a:solidFill>
                  <a:srgbClr val="FF0000"/>
                </a:solidFill>
              </a:rPr>
              <a:t>Presentazione viscerale plurimetastatica</a:t>
            </a:r>
            <a:endParaRPr lang="it-IT" altLang="it-IT" sz="2400" i="1" smtClean="0">
              <a:solidFill>
                <a:srgbClr val="66FFFF"/>
              </a:solidFill>
            </a:endParaRP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286875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In ultimo il paziente ha eseguito esofagogastroscopia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che ha mostrato la presenza di una neoplasia esofitica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di 3 cm. a livello gastrico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B032C"/>
                </a:solidFill>
              </a:rPr>
              <a:t>ISTOLOGIA: adenocarcinoma gastrico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B032C"/>
                </a:solidFill>
              </a:rPr>
              <a:t>con differenziazione epatoide 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it-IT" altLang="it-IT" sz="2400" b="1" i="1" smtClean="0"/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/>
              <a:t>“Hepatoid gastric adenocarcinoma” :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forma istologica rara, a prognosi non buona; nella metà dei casi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si riscontra un aumento dei valori di  </a:t>
            </a:r>
            <a:r>
              <a:rPr lang="it-IT" altLang="it-IT" sz="2400" b="1" i="1" smtClean="0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it-IT" altLang="it-IT" sz="2400" b="1" i="1" smtClean="0">
                <a:solidFill>
                  <a:srgbClr val="FFFFFF"/>
                </a:solidFill>
              </a:rPr>
              <a:t>  - fetoproteina</a:t>
            </a:r>
          </a:p>
        </p:txBody>
      </p:sp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5181600" y="6472238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  <p:sp>
        <p:nvSpPr>
          <p:cNvPr id="45061" name="Line 1029"/>
          <p:cNvSpPr>
            <a:spLocks noChangeShapeType="1"/>
          </p:cNvSpPr>
          <p:nvPr/>
        </p:nvSpPr>
        <p:spPr bwMode="auto">
          <a:xfrm>
            <a:off x="1676400" y="4876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ChangeArrowheads="1"/>
          </p:cNvSpPr>
          <p:nvPr/>
        </p:nvSpPr>
        <p:spPr bwMode="auto">
          <a:xfrm>
            <a:off x="2041525" y="228600"/>
            <a:ext cx="6229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b="1" u="sng">
                <a:solidFill>
                  <a:srgbClr val="FF0000"/>
                </a:solidFill>
              </a:rPr>
              <a:t>MUO </a:t>
            </a:r>
            <a:r>
              <a:rPr lang="it-IT" altLang="it-IT" b="1">
                <a:solidFill>
                  <a:srgbClr val="FF0000"/>
                </a:solidFill>
              </a:rPr>
              <a:t>–</a:t>
            </a:r>
            <a:r>
              <a:rPr lang="it-IT" altLang="it-IT">
                <a:solidFill>
                  <a:srgbClr val="FF0000"/>
                </a:solidFill>
              </a:rPr>
              <a:t> CASO CLINICO 4 – S. Salvatore 75 aa.</a:t>
            </a:r>
            <a:br>
              <a:rPr lang="it-IT" altLang="it-IT">
                <a:solidFill>
                  <a:srgbClr val="FF0000"/>
                </a:solidFill>
              </a:rPr>
            </a:br>
            <a:r>
              <a:rPr lang="it-IT" altLang="it-IT">
                <a:solidFill>
                  <a:srgbClr val="FF0000"/>
                </a:solidFill>
              </a:rPr>
              <a:t>Presentazione viscerale  isolata</a:t>
            </a:r>
          </a:p>
        </p:txBody>
      </p:sp>
      <p:sp>
        <p:nvSpPr>
          <p:cNvPr id="46083" name="Text Box 2051"/>
          <p:cNvSpPr txBox="1">
            <a:spLocks noChangeArrowheads="1"/>
          </p:cNvSpPr>
          <p:nvPr/>
        </p:nvSpPr>
        <p:spPr bwMode="auto">
          <a:xfrm>
            <a:off x="390525" y="1125538"/>
            <a:ext cx="9648825" cy="5170487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sz="2000" i="1"/>
              <a:t>Cgto, 2 figli; ex pescatore (lavoro svolto per oltre 40 aa)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sz="2000" i="1"/>
              <a:t>Fumatore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sz="2000" i="1"/>
              <a:t>Nulla da segnalare nell’anamnesi patologica remota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sz="2000" i="1"/>
              <a:t>Patologica prossima : 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quadro addominale acuto caratterizzato da dolore improvviso, vomito gastrico e poi biliare, febbre, alvo chiuso a feci e gas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Obiettivamente addome contratto “a tavola”, Blumberg +.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000" i="1">
                <a:solidFill>
                  <a:srgbClr val="FFFFFF"/>
                </a:solidFill>
              </a:rPr>
              <a:t> Peristalsi assente. Scomparsa aia di ottusità epatica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Es. laboratorio : leucocitosi neutrofila; altri valori nella norma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Rx diretta addome in piedi : </a:t>
            </a:r>
          </a:p>
          <a:p>
            <a:pPr lvl="3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falce d’aria sottodiaframmatica </a:t>
            </a:r>
          </a:p>
          <a:p>
            <a:pPr lvl="3" eaLnBrk="1" hangingPunct="1">
              <a:lnSpc>
                <a:spcPct val="110000"/>
              </a:lnSpc>
              <a:buFontTx/>
              <a:buChar char="-"/>
            </a:pPr>
            <a:r>
              <a:rPr lang="it-IT" altLang="it-IT" sz="2000" i="1">
                <a:solidFill>
                  <a:srgbClr val="FFFFFF"/>
                </a:solidFill>
              </a:rPr>
              <a:t>segni di ileo paralitico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endParaRPr lang="it-IT" altLang="it-IT" sz="2000" i="1">
              <a:solidFill>
                <a:srgbClr val="FFFFFF"/>
              </a:solidFill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it-IT" altLang="it-IT" sz="2000" i="1">
                <a:solidFill>
                  <a:srgbClr val="F94BBB"/>
                </a:solidFill>
              </a:rPr>
              <a:t>LAPAROTOMIA D’URGENZA, SULLA BASE DELLA DIAGNOSI GENERICA DI PERITONITE DA SINDROME PERFORATIVA</a:t>
            </a:r>
          </a:p>
        </p:txBody>
      </p:sp>
      <p:sp>
        <p:nvSpPr>
          <p:cNvPr id="46084" name="Rectangle 2052"/>
          <p:cNvSpPr>
            <a:spLocks noChangeArrowheads="1"/>
          </p:cNvSpPr>
          <p:nvPr/>
        </p:nvSpPr>
        <p:spPr bwMode="auto">
          <a:xfrm>
            <a:off x="5313363" y="6445250"/>
            <a:ext cx="482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enue06_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70125"/>
            <a:ext cx="61722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027238" y="1358900"/>
            <a:ext cx="6573837" cy="830263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i="1">
                <a:solidFill>
                  <a:srgbClr val="F2EC00"/>
                </a:solidFill>
              </a:rPr>
              <a:t>Reperto operatorio di neoplasia perforata del tenue</a:t>
            </a:r>
          </a:p>
          <a:p>
            <a:pPr algn="ctr" eaLnBrk="1" hangingPunct="1"/>
            <a:r>
              <a:rPr lang="it-IT" altLang="it-IT" i="1">
                <a:solidFill>
                  <a:srgbClr val="FFFFFF"/>
                </a:solidFill>
              </a:rPr>
              <a:t>Istologia : metastasi digiunale da melanoma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13363" y="6369050"/>
            <a:ext cx="482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981200" y="3352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182813" y="76200"/>
            <a:ext cx="6229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b="1" u="sng">
                <a:solidFill>
                  <a:srgbClr val="FF0000"/>
                </a:solidFill>
              </a:rPr>
              <a:t>MUO </a:t>
            </a:r>
            <a:r>
              <a:rPr lang="it-IT" altLang="it-IT" b="1">
                <a:solidFill>
                  <a:srgbClr val="FF0000"/>
                </a:solidFill>
              </a:rPr>
              <a:t>–</a:t>
            </a:r>
            <a:r>
              <a:rPr lang="it-IT" altLang="it-IT">
                <a:solidFill>
                  <a:srgbClr val="FF0000"/>
                </a:solidFill>
              </a:rPr>
              <a:t> CASO CLINICO 4 – S. Salvatore 75 aa.</a:t>
            </a:r>
            <a:br>
              <a:rPr lang="it-IT" altLang="it-IT">
                <a:solidFill>
                  <a:srgbClr val="FF0000"/>
                </a:solidFill>
              </a:rPr>
            </a:br>
            <a:r>
              <a:rPr lang="it-IT" altLang="it-IT">
                <a:solidFill>
                  <a:srgbClr val="FF0000"/>
                </a:solidFill>
              </a:rPr>
              <a:t>Presentazione viscerale  isolata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enue02_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tenu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803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028825" y="15875"/>
            <a:ext cx="6229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b="1" u="sng">
                <a:solidFill>
                  <a:srgbClr val="FF0000"/>
                </a:solidFill>
              </a:rPr>
              <a:t>MUO </a:t>
            </a:r>
            <a:r>
              <a:rPr lang="it-IT" altLang="it-IT" b="1">
                <a:solidFill>
                  <a:srgbClr val="FF0000"/>
                </a:solidFill>
              </a:rPr>
              <a:t>–</a:t>
            </a:r>
            <a:r>
              <a:rPr lang="it-IT" altLang="it-IT">
                <a:solidFill>
                  <a:srgbClr val="FF0000"/>
                </a:solidFill>
              </a:rPr>
              <a:t> CASO CLINICO 4 – S. Salvatore 75 aa.</a:t>
            </a:r>
            <a:br>
              <a:rPr lang="it-IT" altLang="it-IT">
                <a:solidFill>
                  <a:srgbClr val="FF0000"/>
                </a:solidFill>
              </a:rPr>
            </a:br>
            <a:r>
              <a:rPr lang="it-IT" altLang="it-IT">
                <a:solidFill>
                  <a:srgbClr val="FF0000"/>
                </a:solidFill>
              </a:rPr>
              <a:t>Presentazione viscerale  isolata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3838" y="889000"/>
            <a:ext cx="6794500" cy="4000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i="1"/>
              <a:t>A distanza di 6 mesi comparsa di metastasi epatiche e polmonari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057400" y="1371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791200" y="27432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37163" y="6421438"/>
            <a:ext cx="482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94BBB"/>
                </a:solidFill>
              </a:rPr>
              <a:t>Prof. S. Berrretta - Chirurgia Oncologica - Lezioni 2001</a:t>
            </a:r>
            <a:endParaRPr lang="it-IT" altLang="it-IT">
              <a:solidFill>
                <a:srgbClr val="F94BBB"/>
              </a:solidFill>
            </a:endParaRPr>
          </a:p>
        </p:txBody>
      </p:sp>
      <p:pic>
        <p:nvPicPr>
          <p:cNvPr id="12291" name="Picture 3" descr="fegato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01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0" y="49213"/>
            <a:ext cx="4430713" cy="2225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i="1"/>
              <a:t>Tutti i tumori il cui deflusso venoso</a:t>
            </a:r>
          </a:p>
          <a:p>
            <a:pPr eaLnBrk="1" hangingPunct="1"/>
            <a:r>
              <a:rPr lang="it-IT" altLang="it-IT" sz="2000" i="1"/>
              <a:t>è verso il distretto cavale, potenzialmente</a:t>
            </a:r>
          </a:p>
          <a:p>
            <a:pPr eaLnBrk="1" hangingPunct="1"/>
            <a:r>
              <a:rPr lang="it-IT" altLang="it-IT" sz="2000" i="1"/>
              <a:t>daranno le prime metastasi ematogene </a:t>
            </a:r>
          </a:p>
          <a:p>
            <a:pPr eaLnBrk="1" hangingPunct="1"/>
            <a:r>
              <a:rPr lang="it-IT" altLang="it-IT" sz="2000" i="1"/>
              <a:t>al polmone. </a:t>
            </a:r>
            <a:r>
              <a:rPr lang="it-IT" altLang="it-IT" sz="2000" i="1">
                <a:solidFill>
                  <a:srgbClr val="F94BBB"/>
                </a:solidFill>
              </a:rPr>
              <a:t>Con qualche eccezione :</a:t>
            </a:r>
          </a:p>
          <a:p>
            <a:pPr eaLnBrk="1" hangingPunct="1"/>
            <a:r>
              <a:rPr lang="it-IT" altLang="it-IT" sz="2000" i="1">
                <a:solidFill>
                  <a:srgbClr val="FFFFFF"/>
                </a:solidFill>
              </a:rPr>
              <a:t>     Prostata    Mammella     Vescica</a:t>
            </a:r>
          </a:p>
          <a:p>
            <a:pPr eaLnBrk="1" hangingPunct="1"/>
            <a:r>
              <a:rPr lang="it-IT" altLang="it-IT" sz="2000" i="1">
                <a:solidFill>
                  <a:srgbClr val="FFFFFF"/>
                </a:solidFill>
              </a:rPr>
              <a:t>possono dare metastasi ossee primitive </a:t>
            </a:r>
          </a:p>
          <a:p>
            <a:pPr eaLnBrk="1" hangingPunct="1"/>
            <a:r>
              <a:rPr lang="it-IT" altLang="it-IT" sz="2000" i="1">
                <a:solidFill>
                  <a:srgbClr val="FFFFFF"/>
                </a:solidFill>
              </a:rPr>
              <a:t>“saltando” il polmone </a:t>
            </a:r>
            <a:r>
              <a:rPr lang="it-IT" altLang="it-IT" sz="2000" i="1">
                <a:solidFill>
                  <a:srgbClr val="F94BBB"/>
                </a:solidFill>
              </a:rPr>
              <a:t>(Ipotesi di Batson)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0" y="5156200"/>
            <a:ext cx="4633913" cy="101600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i="1">
                <a:solidFill>
                  <a:srgbClr val="F94BBB"/>
                </a:solidFill>
              </a:rPr>
              <a:t>I tumori del retto basso</a:t>
            </a:r>
            <a:r>
              <a:rPr lang="it-IT" altLang="it-IT" sz="2000" i="1"/>
              <a:t>, anzicchè metastasi</a:t>
            </a:r>
          </a:p>
          <a:p>
            <a:pPr eaLnBrk="1" hangingPunct="1"/>
            <a:r>
              <a:rPr lang="it-IT" altLang="it-IT" sz="2000" i="1"/>
              <a:t>del “tipo portale”, possono metastatizzare</a:t>
            </a:r>
          </a:p>
          <a:p>
            <a:pPr eaLnBrk="1" hangingPunct="1"/>
            <a:r>
              <a:rPr lang="it-IT" altLang="it-IT" sz="2000" i="1"/>
              <a:t>primitivamente al polmone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68800" y="2438400"/>
            <a:ext cx="5788025" cy="2554288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i="1"/>
              <a:t>Oltre che per via ematogena, i tumori metastatizzano :</a:t>
            </a:r>
          </a:p>
          <a:p>
            <a:pPr eaLnBrk="1" hangingPunct="1"/>
            <a:r>
              <a:rPr lang="it-IT" altLang="it-IT" sz="2000" i="1">
                <a:solidFill>
                  <a:srgbClr val="66FF33"/>
                </a:solidFill>
              </a:rPr>
              <a:t>x via linfatica</a:t>
            </a:r>
          </a:p>
          <a:p>
            <a:pPr eaLnBrk="1" hangingPunct="1"/>
            <a:r>
              <a:rPr lang="it-IT" altLang="it-IT" sz="2000" i="1">
                <a:solidFill>
                  <a:srgbClr val="66FF33"/>
                </a:solidFill>
              </a:rPr>
              <a:t>x contiguità</a:t>
            </a:r>
          </a:p>
          <a:p>
            <a:pPr eaLnBrk="1" hangingPunct="1"/>
            <a:r>
              <a:rPr lang="it-IT" altLang="it-IT" sz="2000" i="1">
                <a:solidFill>
                  <a:srgbClr val="66FF33"/>
                </a:solidFill>
              </a:rPr>
              <a:t>x caduta ed impianto :</a:t>
            </a:r>
          </a:p>
          <a:p>
            <a:pPr eaLnBrk="1" hangingPunct="1">
              <a:buFontTx/>
              <a:buChar char="•"/>
            </a:pPr>
            <a:r>
              <a:rPr lang="it-IT" altLang="it-IT" sz="2000" i="1">
                <a:solidFill>
                  <a:srgbClr val="FFFFFF"/>
                </a:solidFill>
              </a:rPr>
              <a:t>nel lume intestinale</a:t>
            </a:r>
          </a:p>
          <a:p>
            <a:pPr eaLnBrk="1" hangingPunct="1">
              <a:buFontTx/>
              <a:buChar char="•"/>
            </a:pPr>
            <a:r>
              <a:rPr lang="it-IT" altLang="it-IT" sz="2000" i="1">
                <a:solidFill>
                  <a:srgbClr val="FFFFFF"/>
                </a:solidFill>
              </a:rPr>
              <a:t>nella via escretrice urinaria</a:t>
            </a:r>
          </a:p>
          <a:p>
            <a:pPr eaLnBrk="1" hangingPunct="1">
              <a:buFontTx/>
              <a:buChar char="•"/>
            </a:pPr>
            <a:r>
              <a:rPr lang="it-IT" altLang="it-IT" sz="2000" i="1">
                <a:solidFill>
                  <a:srgbClr val="FFFFFF"/>
                </a:solidFill>
              </a:rPr>
              <a:t>nel peritoneo (carcinosi, Krukemberg, Douglas)</a:t>
            </a:r>
          </a:p>
          <a:p>
            <a:pPr eaLnBrk="1" hangingPunct="1"/>
            <a:r>
              <a:rPr lang="it-IT" altLang="it-IT" sz="2000" i="1">
                <a:solidFill>
                  <a:srgbClr val="66FF33"/>
                </a:solidFill>
              </a:rPr>
              <a:t>x permeazione lungo la vena renale</a:t>
            </a:r>
            <a:r>
              <a:rPr lang="it-IT" altLang="it-IT" sz="2000" i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667000" y="5715000"/>
            <a:ext cx="1828800" cy="0"/>
          </a:xfrm>
          <a:prstGeom prst="line">
            <a:avLst/>
          </a:prstGeom>
          <a:noFill/>
          <a:ln w="57150">
            <a:solidFill>
              <a:srgbClr val="F94B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28600" y="3505200"/>
            <a:ext cx="2667000" cy="2514600"/>
          </a:xfrm>
          <a:prstGeom prst="ellipse">
            <a:avLst/>
          </a:prstGeom>
          <a:noFill/>
          <a:ln w="38100">
            <a:solidFill>
              <a:srgbClr val="F94B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9288" y="2667000"/>
            <a:ext cx="2027237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</a:rPr>
              <a:t>Via ematogena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  <a:ln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chemeClr val="tx1"/>
                </a:solidFill>
              </a:rPr>
              <a:t>M</a:t>
            </a:r>
            <a:r>
              <a:rPr lang="it-IT" altLang="it-IT" sz="2800" b="1" smtClean="0">
                <a:solidFill>
                  <a:srgbClr val="FFFFFF"/>
                </a:solidFill>
              </a:rPr>
              <a:t>ETASTASES</a:t>
            </a:r>
            <a:r>
              <a:rPr lang="it-IT" altLang="it-IT" sz="2800" b="1" smtClean="0">
                <a:solidFill>
                  <a:schemeClr val="tx1"/>
                </a:solidFill>
              </a:rPr>
              <a:t> </a:t>
            </a:r>
            <a:r>
              <a:rPr lang="it-IT" altLang="it-IT" sz="2800" b="1" smtClean="0">
                <a:solidFill>
                  <a:srgbClr val="FFFFFF"/>
                </a:solidFill>
              </a:rPr>
              <a:t>of</a:t>
            </a:r>
            <a:r>
              <a:rPr lang="it-IT" altLang="it-IT" sz="2800" b="1" smtClean="0">
                <a:solidFill>
                  <a:schemeClr val="tx1"/>
                </a:solidFill>
              </a:rPr>
              <a:t> U</a:t>
            </a:r>
            <a:r>
              <a:rPr lang="it-IT" altLang="it-IT" sz="2800" b="1" smtClean="0">
                <a:solidFill>
                  <a:srgbClr val="FFFFFF"/>
                </a:solidFill>
              </a:rPr>
              <a:t>NKNOWN</a:t>
            </a:r>
            <a:r>
              <a:rPr lang="it-IT" altLang="it-IT" sz="2800" b="1" smtClean="0">
                <a:solidFill>
                  <a:schemeClr val="tx1"/>
                </a:solidFill>
              </a:rPr>
              <a:t> O</a:t>
            </a:r>
            <a:r>
              <a:rPr lang="it-IT" altLang="it-IT" sz="2800" b="1" smtClean="0">
                <a:solidFill>
                  <a:srgbClr val="FFFFFF"/>
                </a:solidFill>
              </a:rPr>
              <a:t>RIGIN</a:t>
            </a:r>
            <a:r>
              <a:rPr lang="it-IT" altLang="it-IT" sz="2800" b="1" smtClean="0">
                <a:solidFill>
                  <a:schemeClr val="tx1"/>
                </a:solidFill>
              </a:rPr>
              <a:t> </a:t>
            </a:r>
            <a:r>
              <a:rPr lang="it-IT" altLang="it-IT" sz="2800" b="1" u="sng" smtClean="0">
                <a:solidFill>
                  <a:srgbClr val="FF0000"/>
                </a:solidFill>
              </a:rPr>
              <a:t>(MUO)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1658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863600" y="1023938"/>
            <a:ext cx="8734425" cy="520382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it-IT" b="1" i="1" u="sng"/>
              <a:t>FORMA TUMORALE FREQUENTE </a:t>
            </a:r>
          </a:p>
          <a:p>
            <a:pPr eaLnBrk="1" hangingPunct="1"/>
            <a:r>
              <a:rPr lang="it-IT" altLang="it-IT" b="1" i="1"/>
              <a:t>				</a:t>
            </a:r>
            <a:r>
              <a:rPr lang="it-IT" altLang="it-IT" b="1" i="1">
                <a:solidFill>
                  <a:srgbClr val="FF0000"/>
                </a:solidFill>
              </a:rPr>
              <a:t>….. 6-8% di tutte le f. maligne</a:t>
            </a:r>
          </a:p>
          <a:p>
            <a:pPr eaLnBrk="1" hangingPunct="1"/>
            <a:endParaRPr lang="it-IT" altLang="it-IT" b="1" i="1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FF0000"/>
                </a:solidFill>
              </a:rPr>
              <a:t>VII posto</a:t>
            </a:r>
            <a:r>
              <a:rPr lang="it-IT" altLang="it-IT" b="1" i="1"/>
              <a:t> x frequenza 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(polmone, mammella, prostata, colonretto, cervice uterina, stomaco)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FFFFFF"/>
                </a:solidFill>
              </a:rPr>
              <a:t>4% dei pazienti cancerosi si presenta come MUO</a:t>
            </a:r>
          </a:p>
          <a:p>
            <a:pPr eaLnBrk="1" hangingPunct="1"/>
            <a:endParaRPr lang="it-IT" altLang="it-IT" b="1" i="1">
              <a:solidFill>
                <a:srgbClr val="FFFFFF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Eguale distribuzione nei 2 sessi</a:t>
            </a:r>
          </a:p>
          <a:p>
            <a:pPr eaLnBrk="1" hangingPunct="1"/>
            <a:endParaRPr lang="it-IT" altLang="it-IT" b="1" i="1">
              <a:solidFill>
                <a:srgbClr val="66FF33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FFFFFF"/>
                </a:solidFill>
              </a:rPr>
              <a:t>Fascia di età compresa tra 40 – 70 aa.</a:t>
            </a:r>
            <a:r>
              <a:rPr lang="it-IT" altLang="it-IT" b="1" i="1">
                <a:solidFill>
                  <a:srgbClr val="66FF33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endParaRPr lang="it-IT" altLang="it-IT" b="1" i="1">
              <a:solidFill>
                <a:srgbClr val="66FF33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Età media 58 anni</a:t>
            </a:r>
          </a:p>
          <a:p>
            <a:pPr eaLnBrk="1" hangingPunct="1"/>
            <a:endParaRPr lang="it-IT" altLang="it-IT" b="1" i="1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9375"/>
            <a:ext cx="7772400" cy="6858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chemeClr val="tx1"/>
                </a:solidFill>
              </a:rPr>
              <a:t>M</a:t>
            </a:r>
            <a:r>
              <a:rPr lang="it-IT" altLang="it-IT" sz="2800" b="1" smtClean="0">
                <a:solidFill>
                  <a:srgbClr val="FFFFFF"/>
                </a:solidFill>
              </a:rPr>
              <a:t>ETASTASES</a:t>
            </a:r>
            <a:r>
              <a:rPr lang="it-IT" altLang="it-IT" sz="2800" b="1" smtClean="0">
                <a:solidFill>
                  <a:schemeClr val="tx1"/>
                </a:solidFill>
              </a:rPr>
              <a:t> </a:t>
            </a:r>
            <a:r>
              <a:rPr lang="it-IT" altLang="it-IT" sz="2800" b="1" smtClean="0">
                <a:solidFill>
                  <a:srgbClr val="FFFFFF"/>
                </a:solidFill>
              </a:rPr>
              <a:t>of</a:t>
            </a:r>
            <a:r>
              <a:rPr lang="it-IT" altLang="it-IT" sz="2800" b="1" smtClean="0">
                <a:solidFill>
                  <a:schemeClr val="tx1"/>
                </a:solidFill>
              </a:rPr>
              <a:t> U</a:t>
            </a:r>
            <a:r>
              <a:rPr lang="it-IT" altLang="it-IT" sz="2800" b="1" smtClean="0">
                <a:solidFill>
                  <a:srgbClr val="FFFFFF"/>
                </a:solidFill>
              </a:rPr>
              <a:t>NKNOWN</a:t>
            </a:r>
            <a:r>
              <a:rPr lang="it-IT" altLang="it-IT" sz="2800" b="1" smtClean="0">
                <a:solidFill>
                  <a:schemeClr val="tx1"/>
                </a:solidFill>
              </a:rPr>
              <a:t> O</a:t>
            </a:r>
            <a:r>
              <a:rPr lang="it-IT" altLang="it-IT" sz="2800" b="1" smtClean="0">
                <a:solidFill>
                  <a:srgbClr val="FFFFFF"/>
                </a:solidFill>
              </a:rPr>
              <a:t>RIGIN</a:t>
            </a:r>
            <a:r>
              <a:rPr lang="it-IT" altLang="it-IT" sz="2800" b="1" smtClean="0">
                <a:solidFill>
                  <a:schemeClr val="tx1"/>
                </a:solidFill>
              </a:rPr>
              <a:t> </a:t>
            </a:r>
            <a:r>
              <a:rPr lang="it-IT" altLang="it-IT" sz="2800" b="1" u="sng" smtClean="0">
                <a:solidFill>
                  <a:srgbClr val="FF0000"/>
                </a:solidFill>
              </a:rPr>
              <a:t>(MUO)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658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47650" y="1250950"/>
            <a:ext cx="9863138" cy="483870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it-IT" b="1" i="1"/>
              <a:t>OBIETTIVO PRIMARIO</a:t>
            </a:r>
          </a:p>
          <a:p>
            <a:pPr eaLnBrk="1" hangingPunct="1"/>
            <a:r>
              <a:rPr lang="it-IT" altLang="it-IT" b="1" i="1">
                <a:solidFill>
                  <a:srgbClr val="FF0000"/>
                </a:solidFill>
              </a:rPr>
              <a:t>				……. Diagnosi istologica</a:t>
            </a:r>
          </a:p>
          <a:p>
            <a:pPr eaLnBrk="1" hangingPunct="1">
              <a:buFontTx/>
              <a:buChar char="•"/>
            </a:pPr>
            <a:endParaRPr lang="it-IT" altLang="it-IT" b="1" i="1"/>
          </a:p>
          <a:p>
            <a:pPr eaLnBrk="1" hangingPunct="1">
              <a:buFontTx/>
              <a:buChar char="•"/>
            </a:pPr>
            <a:r>
              <a:rPr lang="it-IT" altLang="it-IT" b="1" i="1"/>
              <a:t>La sede primitiva viene individuata nel 50 - 70% dei casi, ma “ante mortem”</a:t>
            </a:r>
          </a:p>
          <a:p>
            <a:pPr eaLnBrk="1" hangingPunct="1"/>
            <a:r>
              <a:rPr lang="it-IT" altLang="it-IT" b="1" i="1"/>
              <a:t>la percentuale è inferiore (20-40% dei casi); pertanto la primitività rimane </a:t>
            </a:r>
          </a:p>
          <a:p>
            <a:pPr eaLnBrk="1" hangingPunct="1"/>
            <a:r>
              <a:rPr lang="it-IT" altLang="it-IT" b="1" i="1"/>
              <a:t>spesso sconosciuta anche “post mortem”</a:t>
            </a:r>
          </a:p>
          <a:p>
            <a:pPr eaLnBrk="1" hangingPunct="1"/>
            <a:endParaRPr lang="it-IT" altLang="it-IT" b="1" i="1"/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 l’anatomopatologo riesce a dare la diagnosi solo nel 20% dei casi </a:t>
            </a:r>
          </a:p>
          <a:p>
            <a:pPr eaLnBrk="1" hangingPunct="1"/>
            <a:endParaRPr lang="it-IT" altLang="it-IT" b="1" i="1">
              <a:solidFill>
                <a:srgbClr val="66FF33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/>
              <a:t> Ciò nonostante è fondamentale una stretta collaborazione tra il clinico e</a:t>
            </a:r>
          </a:p>
          <a:p>
            <a:pPr eaLnBrk="1" hangingPunct="1"/>
            <a:r>
              <a:rPr lang="it-IT" altLang="it-IT" b="1" i="1"/>
              <a:t>l’anatomopatologo</a:t>
            </a:r>
          </a:p>
          <a:p>
            <a:pPr eaLnBrk="1" hangingPunct="1"/>
            <a:endParaRPr lang="it-IT" altLang="it-IT" b="1" i="1"/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75% dei casi muoiono entro 1 anno dalla diagnosi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896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9178925" cy="44735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b="1" i="1">
                <a:solidFill>
                  <a:srgbClr val="FFFFFF"/>
                </a:solidFill>
              </a:rPr>
              <a:t>DUE  DIFFERENTI  FORME :</a:t>
            </a:r>
          </a:p>
          <a:p>
            <a:pPr eaLnBrk="1" hangingPunct="1">
              <a:lnSpc>
                <a:spcPct val="150000"/>
              </a:lnSpc>
            </a:pPr>
            <a:endParaRPr lang="it-IT" altLang="it-IT" b="1" i="1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it-IT" b="1" i="1"/>
              <a:t>F. DIFFUSA con localizzazioni a differenti organi ed apparati</a:t>
            </a:r>
          </a:p>
          <a:p>
            <a:pPr lvl="4" eaLnBrk="1" hangingPunct="1">
              <a:lnSpc>
                <a:spcPct val="150000"/>
              </a:lnSpc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sopravvivenza non supera 4 - 6 mesi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endParaRPr lang="it-IT" altLang="it-IT" b="1" i="1">
              <a:solidFill>
                <a:srgbClr val="66FF33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it-IT" b="1" i="1"/>
              <a:t>F. CIRCOSCRITTA  	</a:t>
            </a:r>
          </a:p>
          <a:p>
            <a:pPr lvl="4" eaLnBrk="1" hangingPunct="1">
              <a:lnSpc>
                <a:spcPct val="150000"/>
              </a:lnSpc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la prognosi è migliore nel sottogruppo della metastasi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			unica, isolata, a sede linfonodale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9525000" cy="13716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2400" b="1" i="1" smtClean="0">
                <a:solidFill>
                  <a:srgbClr val="66FF33"/>
                </a:solidFill>
              </a:rPr>
              <a:t>REGIONE</a:t>
            </a:r>
            <a:r>
              <a:rPr lang="it-IT" altLang="it-IT" sz="2800" b="1" i="1" smtClean="0">
                <a:solidFill>
                  <a:srgbClr val="66FF33"/>
                </a:solidFill>
              </a:rPr>
              <a:t> </a:t>
            </a:r>
            <a:r>
              <a:rPr lang="it-IT" altLang="it-IT" sz="2400" b="1" i="1" smtClean="0">
                <a:solidFill>
                  <a:srgbClr val="66FF33"/>
                </a:solidFill>
              </a:rPr>
              <a:t>SOTTODIAFRAMMATICA  …… 75% dei casi adenoca.</a:t>
            </a:r>
            <a:endParaRPr lang="it-IT" altLang="it-IT" sz="2800" b="1" i="1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b="1" i="1" smtClean="0"/>
              <a:t>REGIONE SOVRADIAFRAMMATICA …….. 25-40% adenoca.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979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FFFF"/>
                </a:solidFill>
              </a:rPr>
              <a:t>CORRELAZIONI : AREA TOPOGRAFICA di INSORGENZA - ISTOTIPO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441325" y="3371850"/>
            <a:ext cx="9540875" cy="286702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90000"/>
              </a:lnSpc>
              <a:buFontTx/>
              <a:buChar char="•"/>
            </a:pPr>
            <a:r>
              <a:rPr lang="it-IT" altLang="it-IT" b="1" i="1">
                <a:solidFill>
                  <a:srgbClr val="FF0000"/>
                </a:solidFill>
              </a:rPr>
              <a:t>Peculiarità della MUO :</a:t>
            </a:r>
            <a:r>
              <a:rPr lang="it-IT" altLang="it-IT" b="1" i="1">
                <a:solidFill>
                  <a:srgbClr val="FFFFFF"/>
                </a:solidFill>
              </a:rPr>
              <a:t> dare una </a:t>
            </a:r>
            <a:r>
              <a:rPr lang="it-IT" altLang="it-IT" b="1" i="1" u="sng">
                <a:solidFill>
                  <a:srgbClr val="FFFFFF"/>
                </a:solidFill>
              </a:rPr>
              <a:t>METASTATIZZAZIONE ATIPICA</a:t>
            </a:r>
            <a:r>
              <a:rPr lang="it-IT" altLang="it-IT" b="1" i="1">
                <a:solidFill>
                  <a:srgbClr val="FFFFFF"/>
                </a:solidFill>
              </a:rPr>
              <a:t>, </a:t>
            </a:r>
          </a:p>
          <a:p>
            <a:pPr eaLnBrk="1" hangingPunct="1">
              <a:lnSpc>
                <a:spcPct val="190000"/>
              </a:lnSpc>
            </a:pPr>
            <a:r>
              <a:rPr lang="it-IT" altLang="it-IT" b="1" i="1" u="sng">
                <a:solidFill>
                  <a:srgbClr val="FFFFFF"/>
                </a:solidFill>
              </a:rPr>
              <a:t>INSOLITA</a:t>
            </a:r>
            <a:r>
              <a:rPr lang="it-IT" altLang="it-IT" b="1" i="1">
                <a:solidFill>
                  <a:srgbClr val="FFFFFF"/>
                </a:solidFill>
              </a:rPr>
              <a:t>, rispetto al tumore primitivo; ad esempio, di norma fegato e </a:t>
            </a:r>
          </a:p>
          <a:p>
            <a:pPr eaLnBrk="1" hangingPunct="1">
              <a:lnSpc>
                <a:spcPct val="190000"/>
              </a:lnSpc>
            </a:pPr>
            <a:r>
              <a:rPr lang="it-IT" altLang="it-IT" b="1" i="1">
                <a:solidFill>
                  <a:srgbClr val="FFFFFF"/>
                </a:solidFill>
              </a:rPr>
              <a:t>pancreas danno metastasi ossee nel 10% dei casi, mentre nella MUO a sede ossea, nel 30% dei casi la primitività è a livello epatico o pancreatico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98438"/>
            <a:ext cx="8743950" cy="11430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b="1" smtClean="0">
                <a:solidFill>
                  <a:schemeClr val="tx1"/>
                </a:solidFill>
              </a:rPr>
              <a:t>M</a:t>
            </a:r>
            <a:r>
              <a:rPr lang="it-IT" altLang="it-IT" smtClean="0">
                <a:solidFill>
                  <a:srgbClr val="FFFFFF"/>
                </a:solidFill>
              </a:rPr>
              <a:t>etastasis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smtClean="0">
                <a:solidFill>
                  <a:srgbClr val="FFFFFF"/>
                </a:solidFill>
              </a:rPr>
              <a:t>of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b="1" smtClean="0">
                <a:solidFill>
                  <a:schemeClr val="tx1"/>
                </a:solidFill>
              </a:rPr>
              <a:t>U</a:t>
            </a:r>
            <a:r>
              <a:rPr lang="it-IT" altLang="it-IT" smtClean="0">
                <a:solidFill>
                  <a:srgbClr val="FFFFFF"/>
                </a:solidFill>
              </a:rPr>
              <a:t>nknown</a:t>
            </a:r>
            <a:r>
              <a:rPr lang="it-IT" altLang="it-IT" smtClean="0">
                <a:solidFill>
                  <a:schemeClr val="tx1"/>
                </a:solidFill>
              </a:rPr>
              <a:t> </a:t>
            </a:r>
            <a:r>
              <a:rPr lang="it-IT" altLang="it-IT" b="1" smtClean="0">
                <a:solidFill>
                  <a:schemeClr val="tx1"/>
                </a:solidFill>
              </a:rPr>
              <a:t>O</a:t>
            </a:r>
            <a:r>
              <a:rPr lang="it-IT" altLang="it-IT" smtClean="0">
                <a:solidFill>
                  <a:srgbClr val="FFFFFF"/>
                </a:solidFill>
              </a:rPr>
              <a:t>rigin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9864725" cy="467995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t-IT" altLang="it-IT" sz="2400" i="1" smtClean="0"/>
              <a:t>SITUAZIONI SPECIFICHE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b="1" i="1" smtClean="0"/>
              <a:t>Linfonodi regione del collo : </a:t>
            </a:r>
            <a:r>
              <a:rPr lang="it-IT" altLang="it-IT" sz="2400" b="1" i="1" smtClean="0">
                <a:solidFill>
                  <a:srgbClr val="FFFFFF"/>
                </a:solidFill>
              </a:rPr>
              <a:t>prima di procedere alla biopsia è d’obbligo una valutazione diagnostico-strumentale del distretto cervico-facciale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altLang="it-IT" sz="2400" b="1" i="1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b="1" i="1" smtClean="0"/>
              <a:t>Linfonodi sopraclaveari : </a:t>
            </a:r>
            <a:r>
              <a:rPr lang="it-IT" altLang="it-IT" sz="2400" b="1" i="1" smtClean="0">
                <a:solidFill>
                  <a:srgbClr val="FFFFFF"/>
                </a:solidFill>
              </a:rPr>
              <a:t>biopsia escissionale in prima istanza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altLang="it-IT" sz="2400" b="1" i="1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b="1" i="1" smtClean="0"/>
              <a:t>Linfonodi ascellari:</a:t>
            </a:r>
            <a:r>
              <a:rPr lang="it-IT" altLang="it-IT" sz="2400" b="1" i="1" smtClean="0">
                <a:solidFill>
                  <a:srgbClr val="FFFFFF"/>
                </a:solidFill>
              </a:rPr>
              <a:t> l’origine può essere da un carcinoma occulto della mammella (assenza di massa palpabile, mammografia negativa); da un carcinoma della tiroide, del pancreas, da un melanoma, da un linfoma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altLang="it-IT" sz="2400" b="1" i="1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b="1" i="1" smtClean="0"/>
              <a:t>Più regioni interessate :</a:t>
            </a:r>
            <a:r>
              <a:rPr lang="it-IT" altLang="it-IT" sz="2400" b="1" i="1" smtClean="0">
                <a:solidFill>
                  <a:srgbClr val="FFFFFF"/>
                </a:solidFill>
              </a:rPr>
              <a:t> biopsia escissionale nella sede più accessibile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t-IT" altLang="it-IT" sz="2400" b="1" i="1" smtClean="0"/>
              <a:t>	</a:t>
            </a:r>
            <a:r>
              <a:rPr lang="it-IT" altLang="it-IT" sz="2400" b="1" i="1" smtClean="0">
                <a:solidFill>
                  <a:srgbClr val="FFFFFF"/>
                </a:solidFill>
              </a:rPr>
              <a:t>e meno rischiosa</a:t>
            </a:r>
            <a:endParaRPr lang="it-IT" altLang="it-IT" sz="2400" b="1" i="1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583238" y="6477000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1524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9906000" cy="53340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it-IT" sz="2200" b="1" i="1" smtClean="0">
                <a:solidFill>
                  <a:srgbClr val="FFFFFF"/>
                </a:solidFill>
              </a:rPr>
              <a:t>SEDE SOVRADIAFRAMMATICA …</a:t>
            </a:r>
            <a:r>
              <a:rPr lang="it-IT" altLang="it-IT" sz="2200" b="1" i="1" smtClean="0">
                <a:solidFill>
                  <a:srgbClr val="66FFFF"/>
                </a:solidFill>
              </a:rPr>
              <a:t>polmone, tiroide, mammella,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it-IT" altLang="it-IT" sz="2200" b="1" i="1" smtClean="0">
                <a:solidFill>
                  <a:srgbClr val="66FFFF"/>
                </a:solidFill>
              </a:rPr>
              <a:t>					                oro-naso-faringe, altri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2200" b="1" i="1" smtClean="0">
                <a:solidFill>
                  <a:srgbClr val="FFFFFF"/>
                </a:solidFill>
              </a:rPr>
              <a:t>SEDE SOTTODIAFRAMMATICA …</a:t>
            </a:r>
            <a:r>
              <a:rPr lang="it-IT" altLang="it-IT" sz="2200" b="1" i="1" smtClean="0">
                <a:solidFill>
                  <a:srgbClr val="66FFFF"/>
                </a:solidFill>
              </a:rPr>
              <a:t>pancreas, fegato, stomaco, colon 					                retto, vescica, prostata, rene, altri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2200" b="1" i="1" smtClean="0"/>
              <a:t>LINFONODI ASCELLARI … </a:t>
            </a:r>
            <a:r>
              <a:rPr lang="it-IT" altLang="it-IT" sz="2200" b="1" i="1" smtClean="0">
                <a:solidFill>
                  <a:srgbClr val="66FFFF"/>
                </a:solidFill>
              </a:rPr>
              <a:t>mammella </a:t>
            </a:r>
            <a:r>
              <a:rPr lang="it-IT" altLang="it-IT" sz="2200" b="1" i="1" smtClean="0"/>
              <a:t>(70%),</a:t>
            </a:r>
            <a:r>
              <a:rPr lang="it-IT" altLang="it-IT" sz="2200" b="1" i="1" smtClean="0">
                <a:solidFill>
                  <a:srgbClr val="66FFFF"/>
                </a:solidFill>
              </a:rPr>
              <a:t> polmone, stomaco,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it-IT" altLang="it-IT" sz="2200" b="1" i="1" smtClean="0">
                <a:solidFill>
                  <a:srgbClr val="66FFFF"/>
                </a:solidFill>
              </a:rPr>
              <a:t>					    intestino, altri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2200" b="1" i="1" smtClean="0"/>
              <a:t>LINFONODI SOPRACLAVEARI … </a:t>
            </a:r>
            <a:r>
              <a:rPr lang="it-IT" altLang="it-IT" sz="2200" b="1" i="1" smtClean="0">
                <a:solidFill>
                  <a:srgbClr val="66FFFF"/>
                </a:solidFill>
              </a:rPr>
              <a:t>polmone, testa-collo, tiroide, 					                            stomaco, intestino, altri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2200" b="1" i="1" smtClean="0"/>
              <a:t>LINFONODI LATEROCERVICALI …</a:t>
            </a:r>
            <a:r>
              <a:rPr lang="it-IT" altLang="it-IT" sz="2200" b="1" i="1" smtClean="0">
                <a:solidFill>
                  <a:srgbClr val="66FFFF"/>
                </a:solidFill>
              </a:rPr>
              <a:t>naso-oro-faringe, polmone, 					                  tiroide, altri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z="2200" b="1" i="1" smtClean="0">
                <a:solidFill>
                  <a:srgbClr val="FAF400"/>
                </a:solidFill>
              </a:rPr>
              <a:t>LINFONODI INGUINALI …</a:t>
            </a:r>
            <a:r>
              <a:rPr lang="it-IT" altLang="it-IT" sz="2200" b="1" i="1" smtClean="0">
                <a:solidFill>
                  <a:srgbClr val="66FFFF"/>
                </a:solidFill>
              </a:rPr>
              <a:t>ano, retto, prostata, vulva, testicolo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z="2200" b="1" i="1" smtClean="0">
                <a:solidFill>
                  <a:srgbClr val="F94BBB"/>
                </a:solidFill>
              </a:rPr>
              <a:t>METASTASI SCHELETRICHE : se osteoblastiche in I° istanza … </a:t>
            </a:r>
            <a:r>
              <a:rPr lang="it-IT" altLang="it-IT" sz="2200" b="1" i="1" smtClean="0">
                <a:solidFill>
                  <a:srgbClr val="66FFFF"/>
                </a:solidFill>
              </a:rPr>
              <a:t>prostata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264275" y="65532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84250" y="533400"/>
            <a:ext cx="862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</a:rPr>
              <a:t>CORRELAZIONI : SEDE METASTASI – TUMORE PRIMITIVO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658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/>
              <a:t>ISTOTIPI :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52400" y="1476375"/>
            <a:ext cx="6334125" cy="45243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FFFFFF"/>
                </a:solidFill>
              </a:rPr>
              <a:t>ADENOCARCINOMA ……. 60-70% dei casi</a:t>
            </a:r>
          </a:p>
          <a:p>
            <a:pPr eaLnBrk="1" hangingPunct="1">
              <a:buFontTx/>
              <a:buChar char="•"/>
            </a:pPr>
            <a:endParaRPr lang="it-IT" altLang="it-IT" b="1" i="1" u="sng">
              <a:solidFill>
                <a:srgbClr val="FAF400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b="1" i="1"/>
              <a:t>CA. EPIDERMOIDALE ……5 - 10% dei casi</a:t>
            </a:r>
          </a:p>
          <a:p>
            <a:pPr eaLnBrk="1" hangingPunct="1">
              <a:buFontTx/>
              <a:buChar char="•"/>
            </a:pPr>
            <a:endParaRPr lang="it-IT" altLang="it-IT" b="1" i="1"/>
          </a:p>
          <a:p>
            <a:pPr eaLnBrk="1" hangingPunct="1">
              <a:buFontTx/>
              <a:buChar char="•"/>
            </a:pPr>
            <a:r>
              <a:rPr lang="it-IT" altLang="it-IT" b="1" i="1">
                <a:solidFill>
                  <a:srgbClr val="FFFFFF"/>
                </a:solidFill>
              </a:rPr>
              <a:t>TUMORI SOLIDI INDIFFERENZIATI .. 25%</a:t>
            </a:r>
          </a:p>
          <a:p>
            <a:pPr eaLnBrk="1" hangingPunct="1"/>
            <a:r>
              <a:rPr lang="it-IT" altLang="it-IT" b="1" i="1"/>
              <a:t>	</a:t>
            </a:r>
            <a:r>
              <a:rPr lang="it-IT" altLang="it-IT" b="1" i="1">
                <a:solidFill>
                  <a:srgbClr val="66FF33"/>
                </a:solidFill>
              </a:rPr>
              <a:t>ca. indifferenziati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	linfomi non-Hodgkin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	melanoma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	sarcomi</a:t>
            </a:r>
          </a:p>
          <a:p>
            <a:pPr eaLnBrk="1" hangingPunct="1"/>
            <a:r>
              <a:rPr lang="it-IT" altLang="it-IT" b="1" i="1">
                <a:solidFill>
                  <a:srgbClr val="66FF33"/>
                </a:solidFill>
              </a:rPr>
              <a:t>	</a:t>
            </a:r>
          </a:p>
          <a:p>
            <a:pPr eaLnBrk="1" hangingPunct="1"/>
            <a:r>
              <a:rPr lang="it-IT" altLang="it-IT" b="1" i="1"/>
              <a:t>	</a:t>
            </a:r>
          </a:p>
          <a:p>
            <a:pPr eaLnBrk="1" hangingPunct="1"/>
            <a:endParaRPr lang="it-IT" altLang="it-IT" b="1" i="1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629400" y="1905000"/>
            <a:ext cx="3636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MUO di natura epidermoidale :</a:t>
            </a:r>
          </a:p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in prima istanza escludere il K</a:t>
            </a:r>
          </a:p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del polmone</a:t>
            </a:r>
          </a:p>
        </p:txBody>
      </p:sp>
      <p:sp>
        <p:nvSpPr>
          <p:cNvPr id="55304" name="Line 10"/>
          <p:cNvSpPr>
            <a:spLocks noChangeShapeType="1"/>
          </p:cNvSpPr>
          <p:nvPr/>
        </p:nvSpPr>
        <p:spPr bwMode="auto">
          <a:xfrm flipH="1">
            <a:off x="6172200" y="2438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19800" y="65532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676400" y="685800"/>
            <a:ext cx="6678613" cy="82232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it-IT" altLang="it-IT" b="1" i="1" u="sng"/>
              <a:t>SINTOMATOLOGIA</a:t>
            </a:r>
            <a:r>
              <a:rPr lang="it-IT" altLang="it-IT" b="1" i="1"/>
              <a:t> IN RELAZIONE AL TIPO, </a:t>
            </a:r>
          </a:p>
          <a:p>
            <a:pPr algn="ctr" eaLnBrk="1" hangingPunct="1"/>
            <a:r>
              <a:rPr lang="it-IT" altLang="it-IT" b="1" i="1"/>
              <a:t>NUMERO E SEDE DELLE METASTASI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143000" y="1828800"/>
            <a:ext cx="8229600" cy="44735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it-IT" altLang="it-IT" b="1" i="1">
                <a:solidFill>
                  <a:srgbClr val="66FF33"/>
                </a:solidFill>
              </a:rPr>
              <a:t>Talvolta primo segno può essere una </a:t>
            </a:r>
            <a:r>
              <a:rPr lang="it-IT" altLang="it-IT" b="1" i="1">
                <a:solidFill>
                  <a:srgbClr val="FF0000"/>
                </a:solidFill>
              </a:rPr>
              <a:t>TROMBOFLEBITE SUPERFICIALE, MIGRANTE</a:t>
            </a:r>
            <a:r>
              <a:rPr lang="it-IT" altLang="it-IT" b="1" i="1">
                <a:solidFill>
                  <a:srgbClr val="66FF33"/>
                </a:solidFill>
              </a:rPr>
              <a:t>, il cui significato “sinistro” era ben noto sin dal secolo scorso </a:t>
            </a:r>
            <a:r>
              <a:rPr lang="it-IT" altLang="it-IT" b="1" i="1">
                <a:solidFill>
                  <a:srgbClr val="FF0000"/>
                </a:solidFill>
              </a:rPr>
              <a:t>(segno del Trousseau).</a:t>
            </a:r>
          </a:p>
          <a:p>
            <a:pPr eaLnBrk="1" hangingPunct="1">
              <a:lnSpc>
                <a:spcPct val="120000"/>
              </a:lnSpc>
            </a:pPr>
            <a:endParaRPr lang="it-IT" altLang="it-IT" b="1" i="1">
              <a:solidFill>
                <a:srgbClr val="66FF33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it-IT" altLang="it-IT" b="1" i="1"/>
              <a:t>Nel sospetto di una MUO,</a:t>
            </a:r>
            <a:r>
              <a:rPr lang="it-IT" altLang="it-IT" b="1" i="1">
                <a:solidFill>
                  <a:srgbClr val="FFFFFF"/>
                </a:solidFill>
              </a:rPr>
              <a:t> obiettivo primario è la diagnosi istologica; la biopsia verrà eseguita nella sede più accessibile; nel sesso femminile al fine della ricerca dei recettori, occorre prevedere anche le sezioni del preparato al congelatore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it-IT" altLang="it-IT" b="1" i="1">
              <a:solidFill>
                <a:srgbClr val="FFFFFF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it-IT" altLang="it-IT" b="1" i="1"/>
              <a:t>Accertata la MUO, occorre ricercarne la sede primitiva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43600" y="6553200"/>
            <a:ext cx="409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07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 u="sng">
                <a:solidFill>
                  <a:srgbClr val="FAF400"/>
                </a:solidFill>
              </a:rPr>
              <a:t>ITER DIAGNOSTICO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9677400" cy="5313363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Ricerca anamnestica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Ipotesi e probabilità di dare metastasi nella sede colpita da parte del tumore primitivo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Ricerca di sindromi paraneoplastiche</a:t>
            </a:r>
            <a:r>
              <a:rPr lang="it-IT" altLang="it-IT" b="1" i="1">
                <a:solidFill>
                  <a:srgbClr val="66FF33"/>
                </a:solidFill>
              </a:rPr>
              <a:t> </a:t>
            </a:r>
            <a:r>
              <a:rPr lang="it-IT" altLang="it-IT" b="1" i="1">
                <a:solidFill>
                  <a:srgbClr val="FFFFFF"/>
                </a:solidFill>
              </a:rPr>
              <a:t>(poliglobulia nel ca. renale o del fegato; anemia nelle metastasi osteo-midollari da ca. mammella, prostata, polmone; tromboflebiti nel ca. pancreas, polmone )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Dosaggio dei Markers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Diagnostica per immagini</a:t>
            </a:r>
            <a:r>
              <a:rPr lang="it-IT" altLang="it-IT" b="1" i="1">
                <a:solidFill>
                  <a:srgbClr val="66FF33"/>
                </a:solidFill>
              </a:rPr>
              <a:t> </a:t>
            </a:r>
            <a:r>
              <a:rPr lang="it-IT" altLang="it-IT" b="1" i="1">
                <a:solidFill>
                  <a:srgbClr val="FFFFFF"/>
                </a:solidFill>
              </a:rPr>
              <a:t>(eco, ecoendo; TC, RMN; queste ultime estremamente utili per svelare ulteriori localizzazioni metastasiche)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/>
              <a:t>Gastroscopia; Colonscopia</a:t>
            </a:r>
            <a:r>
              <a:rPr lang="it-IT" altLang="it-IT" b="1" i="1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it-IT" altLang="it-IT" b="1" i="1">
                <a:solidFill>
                  <a:srgbClr val="66FFFF"/>
                </a:solidFill>
              </a:rPr>
              <a:t>PET (svela il tumore primitivo nel 24% dei casi)</a:t>
            </a:r>
          </a:p>
          <a:p>
            <a:pPr algn="ctr" eaLnBrk="1" hangingPunct="1">
              <a:lnSpc>
                <a:spcPct val="110000"/>
              </a:lnSpc>
            </a:pPr>
            <a:r>
              <a:rPr lang="it-IT" altLang="it-IT" b="1" i="1">
                <a:solidFill>
                  <a:srgbClr val="FF0000"/>
                </a:solidFill>
              </a:rPr>
              <a:t>L’approccio di cui sopra consente globalmente </a:t>
            </a:r>
          </a:p>
          <a:p>
            <a:pPr algn="ctr" eaLnBrk="1" hangingPunct="1">
              <a:lnSpc>
                <a:spcPct val="110000"/>
              </a:lnSpc>
            </a:pPr>
            <a:r>
              <a:rPr lang="it-IT" altLang="it-IT" b="1" i="1">
                <a:solidFill>
                  <a:srgbClr val="FF0000"/>
                </a:solidFill>
              </a:rPr>
              <a:t>la localizzazione del tumore primitivo nel 40% dei casi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242050" y="65532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90525" y="1524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658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AF400"/>
                </a:solidFill>
              </a:rPr>
              <a:t>SEDE DI ORIGINE E FREQUENZA RELATIVA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38250" y="1385888"/>
            <a:ext cx="4400550" cy="50577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Pancreas	……….	25%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Polmone	……….	20%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Stomaco 	……….	10%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Colon-retto 	……….	10%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Epatobiliare	……….	10%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Rene		……….	5%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/>
              <a:t>Mammella	……….	3%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/>
              <a:t>Prostata	……….	3%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Altre 		……….	10%</a:t>
            </a:r>
          </a:p>
          <a:p>
            <a:pPr eaLnBrk="1" hangingPunct="1"/>
            <a:endParaRPr lang="it-IT" altLang="it-IT" b="1" i="1">
              <a:solidFill>
                <a:srgbClr val="66FF33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811838" y="4470400"/>
            <a:ext cx="4405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>
                <a:solidFill>
                  <a:srgbClr val="66FFFF"/>
                </a:solidFill>
              </a:rPr>
              <a:t>Nonostante l’alta frequenza di K </a:t>
            </a:r>
          </a:p>
          <a:p>
            <a:pPr algn="ctr" eaLnBrk="1" hangingPunct="1"/>
            <a:r>
              <a:rPr lang="it-IT" altLang="it-IT" sz="2000" b="1" i="1">
                <a:solidFill>
                  <a:srgbClr val="66FFFF"/>
                </a:solidFill>
              </a:rPr>
              <a:t>a partenza da prostata e da mammella,</a:t>
            </a:r>
          </a:p>
          <a:p>
            <a:pPr algn="ctr" eaLnBrk="1" hangingPunct="1"/>
            <a:r>
              <a:rPr lang="it-IT" altLang="it-IT" sz="2000" b="1" i="1">
                <a:solidFill>
                  <a:srgbClr val="66FFFF"/>
                </a:solidFill>
              </a:rPr>
              <a:t>questi due organi di rado danno MUO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5410200" y="5084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4850" y="255588"/>
            <a:ext cx="6121400" cy="72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200" b="1" i="1" smtClean="0">
                <a:solidFill>
                  <a:srgbClr val="FF0000"/>
                </a:solidFill>
              </a:rPr>
              <a:t>Port site metastasis</a:t>
            </a:r>
            <a:endParaRPr lang="it-IT" altLang="it-IT" sz="3200" b="1" i="1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it-IT" altLang="it-IT" sz="2800" b="1" i="1" smtClean="0"/>
              <a:t>	</a:t>
            </a:r>
            <a:endParaRPr lang="it-IT" altLang="it-IT" sz="3600" b="1" i="1" smtClean="0">
              <a:solidFill>
                <a:srgbClr val="00FF00"/>
              </a:solidFill>
            </a:endParaRPr>
          </a:p>
        </p:txBody>
      </p:sp>
      <p:pic>
        <p:nvPicPr>
          <p:cNvPr id="13316" name="Picture 4" descr="C:\Users\Berretta\Documents\MEDICINA UNIVERSITA'\lezioni 2011 2012\lezioni x corso medicina tesi\in fase di elaborazione\metastasi\port site metastases\Immagine 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477963"/>
            <a:ext cx="52006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15888"/>
            <a:ext cx="9267825" cy="11430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2800" i="1" smtClean="0">
                <a:solidFill>
                  <a:srgbClr val="F6FC0C"/>
                </a:solidFill>
              </a:rPr>
              <a:t>Occult Breast Carcinoma presenting as an Axillary Mass</a:t>
            </a:r>
            <a:br>
              <a:rPr lang="it-IT" altLang="it-IT" sz="2800" i="1" smtClean="0">
                <a:solidFill>
                  <a:srgbClr val="F6FC0C"/>
                </a:solidFill>
              </a:rPr>
            </a:br>
            <a:r>
              <a:rPr lang="it-IT" altLang="it-IT" sz="1800" i="1" smtClean="0">
                <a:solidFill>
                  <a:srgbClr val="F6FC0C"/>
                </a:solidFill>
              </a:rPr>
              <a:t>(Scoggins e coll. 1999 – The American Surgeon)</a:t>
            </a:r>
            <a:endParaRPr lang="it-IT" altLang="it-IT" sz="2800" i="1" smtClean="0">
              <a:solidFill>
                <a:srgbClr val="F6FC0C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484313"/>
            <a:ext cx="9720263" cy="4752975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000" i="1" smtClean="0">
                <a:solidFill>
                  <a:srgbClr val="FFFF00"/>
                </a:solidFill>
              </a:rPr>
              <a:t>0.5 % dei casi di k mammario esordisce come linfoadenopatia ascellare senza massa palpabile, né segni mammografici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i="1" smtClean="0">
                <a:solidFill>
                  <a:srgbClr val="FFFF00"/>
                </a:solidFill>
              </a:rPr>
              <a:t>L’età tra i 49-56 anni, coincide con quella di massima frequenza del k mammario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i="1" smtClean="0">
                <a:solidFill>
                  <a:srgbClr val="FFFF00"/>
                </a:solidFill>
              </a:rPr>
              <a:t>Nel 73% dei casi di metastasi ascellare da k occulto della mammella si tratta di una forma duttale infiltrante Per la localizzazione del tumore primitivo: </a:t>
            </a:r>
          </a:p>
          <a:p>
            <a:pPr lvl="3" eaLnBrk="1" hangingPunct="1">
              <a:lnSpc>
                <a:spcPct val="150000"/>
              </a:lnSpc>
            </a:pPr>
            <a:r>
              <a:rPr lang="it-IT" altLang="it-IT" sz="1800" i="1" smtClean="0">
                <a:solidFill>
                  <a:srgbClr val="FFFF00"/>
                </a:solidFill>
              </a:rPr>
              <a:t>TC</a:t>
            </a:r>
          </a:p>
          <a:p>
            <a:pPr lvl="3" eaLnBrk="1" hangingPunct="1">
              <a:lnSpc>
                <a:spcPct val="150000"/>
              </a:lnSpc>
            </a:pPr>
            <a:r>
              <a:rPr lang="it-IT" altLang="it-IT" sz="1800" i="1" smtClean="0">
                <a:solidFill>
                  <a:srgbClr val="FFFF00"/>
                </a:solidFill>
              </a:rPr>
              <a:t>RMN</a:t>
            </a:r>
          </a:p>
          <a:p>
            <a:pPr lvl="3" eaLnBrk="1" hangingPunct="1">
              <a:lnSpc>
                <a:spcPct val="150000"/>
              </a:lnSpc>
            </a:pPr>
            <a:r>
              <a:rPr lang="it-IT" altLang="it-IT" sz="1800" i="1" smtClean="0">
                <a:solidFill>
                  <a:srgbClr val="FFFF00"/>
                </a:solidFill>
              </a:rPr>
              <a:t>SCINTIMAMMOGRAFIA</a:t>
            </a:r>
          </a:p>
          <a:p>
            <a:pPr lvl="3" eaLnBrk="1" hangingPunct="1">
              <a:lnSpc>
                <a:spcPct val="150000"/>
              </a:lnSpc>
            </a:pPr>
            <a:r>
              <a:rPr lang="it-IT" altLang="it-IT" sz="1800" i="1" smtClean="0">
                <a:solidFill>
                  <a:srgbClr val="FFFF00"/>
                </a:solidFill>
              </a:rPr>
              <a:t>FDG-PET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511800" y="6381750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222250"/>
            <a:ext cx="5359400" cy="6858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rgbClr val="FFFFFF"/>
                </a:solidFill>
              </a:rPr>
              <a:t/>
            </a:r>
            <a:br>
              <a:rPr lang="it-IT" sz="2800" dirty="0" smtClean="0">
                <a:solidFill>
                  <a:srgbClr val="FFFFFF"/>
                </a:solidFill>
              </a:rPr>
            </a:b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</a:rPr>
              <a:t>MUO :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</a:rPr>
              <a:t>Ruolo della PET</a:t>
            </a:r>
            <a:r>
              <a:rPr lang="it-IT" sz="2800" i="1" dirty="0" smtClean="0">
                <a:solidFill>
                  <a:srgbClr val="FFFFFF"/>
                </a:solidFill>
              </a:rPr>
              <a:t/>
            </a:r>
            <a:br>
              <a:rPr lang="it-IT" sz="2800" i="1" dirty="0" smtClean="0">
                <a:solidFill>
                  <a:srgbClr val="FFFFFF"/>
                </a:solidFill>
              </a:rPr>
            </a:br>
            <a:endParaRPr lang="it-IT" sz="2800" dirty="0" smtClean="0">
              <a:solidFill>
                <a:srgbClr val="FFFFF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4625" y="1338263"/>
            <a:ext cx="9964738" cy="50577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it-IT" dirty="0">
                <a:solidFill>
                  <a:srgbClr val="FAF400"/>
                </a:solidFill>
                <a:latin typeface="Times New Roman" charset="0"/>
              </a:rPr>
              <a:t> Si basa sull’impiego di </a:t>
            </a:r>
            <a:r>
              <a:rPr lang="it-IT" dirty="0" err="1">
                <a:solidFill>
                  <a:srgbClr val="FAF400"/>
                </a:solidFill>
                <a:latin typeface="Times New Roman" charset="0"/>
              </a:rPr>
              <a:t>radiofarmaci</a:t>
            </a:r>
            <a:r>
              <a:rPr lang="it-IT" dirty="0">
                <a:solidFill>
                  <a:srgbClr val="FAF400"/>
                </a:solidFill>
                <a:latin typeface="Times New Roman" charset="0"/>
              </a:rPr>
              <a:t> ottenuti marcando prodotti metabolici</a:t>
            </a:r>
          </a:p>
          <a:p>
            <a:pPr marL="0" lvl="1" algn="ctr">
              <a:lnSpc>
                <a:spcPct val="170000"/>
              </a:lnSpc>
              <a:defRPr/>
            </a:pPr>
            <a:r>
              <a:rPr lang="it-IT" i="1" dirty="0">
                <a:solidFill>
                  <a:srgbClr val="FF0000"/>
                </a:solidFill>
                <a:latin typeface="Times New Roman" charset="0"/>
              </a:rPr>
              <a:t>FDG  (FLUORO-DESOSSIGLUCOSIO)  / PET con colina x k prostata                        </a:t>
            </a:r>
          </a:p>
          <a:p>
            <a:pPr marL="0" lvl="1">
              <a:lnSpc>
                <a:spcPct val="170000"/>
              </a:lnSpc>
              <a:defRPr/>
            </a:pPr>
            <a:r>
              <a:rPr lang="it-IT" i="1" dirty="0">
                <a:solidFill>
                  <a:srgbClr val="FF0000"/>
                </a:solidFill>
                <a:latin typeface="Times New Roman" charset="0"/>
              </a:rPr>
              <a:t> 	</a:t>
            </a: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Esiste una correlazione tra attività proliferativa, malignità e glicolisi</a:t>
            </a:r>
          </a:p>
          <a:p>
            <a:pPr marL="0" lvl="1">
              <a:lnSpc>
                <a:spcPct val="170000"/>
              </a:lnSpc>
              <a:defRPr/>
            </a:pP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 (il consumo di glucosio è particolarmente elevato nei tumori ad alto grado di malignità)</a:t>
            </a:r>
          </a:p>
          <a:p>
            <a:pPr>
              <a:lnSpc>
                <a:spcPct val="170000"/>
              </a:lnSpc>
              <a:defRPr/>
            </a:pP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 La tecnica “</a:t>
            </a:r>
            <a:r>
              <a:rPr lang="it-IT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whole</a:t>
            </a: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 body” , estremamente utile per la scansione di tutto il corpo, </a:t>
            </a:r>
          </a:p>
          <a:p>
            <a:pPr>
              <a:lnSpc>
                <a:spcPct val="170000"/>
              </a:lnSpc>
              <a:defRPr/>
            </a:pP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 viene anche utilizzata x la ricerca di tumori primitivi a sede ignota (</a:t>
            </a:r>
            <a:r>
              <a:rPr lang="it-IT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benchè</a:t>
            </a: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 certi tumori siano non captanti)</a:t>
            </a:r>
            <a:endParaRPr lang="it-IT" dirty="0">
              <a:solidFill>
                <a:srgbClr val="FAF4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188913"/>
            <a:ext cx="7921625" cy="719137"/>
          </a:xfrm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1" hangingPunct="1"/>
            <a:r>
              <a:rPr lang="it-IT" altLang="it-IT" sz="2800" smtClean="0">
                <a:solidFill>
                  <a:schemeClr val="tx1"/>
                </a:solidFill>
              </a:rPr>
              <a:t>PET SCANS OF ABDOMINAL MALIGNANCY</a:t>
            </a:r>
            <a:endParaRPr lang="it-IT" altLang="it-IT" sz="2800" smtClean="0">
              <a:solidFill>
                <a:srgbClr val="FFFFFF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96975"/>
            <a:ext cx="9864725" cy="511175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it-IT" sz="2400" b="1" i="1" smtClean="0"/>
              <a:t>	La tomografia ad emissione di positroni è in grado di individuare modifiche chimico-metaboliche tissutali provocate da differenti processi morbosi. Per quanto riguarda i tessuti cancerosi, le cellule, in rapporto alla esaltata glicolisi aerobia ed anaerobia, presentano un accelerato trasporto di membrana del glucosio; sicchè il glucosio marcato con tracciante radioattivo </a:t>
            </a:r>
            <a:r>
              <a:rPr lang="it-IT" altLang="it-IT" sz="2400" b="1" i="1" smtClean="0">
                <a:solidFill>
                  <a:srgbClr val="FF0000"/>
                </a:solidFill>
              </a:rPr>
              <a:t>(PET-FDG)</a:t>
            </a:r>
            <a:r>
              <a:rPr lang="it-IT" altLang="it-IT" sz="2400" b="1" i="1" smtClean="0"/>
              <a:t> consente di individuare i tessuti cancerosi ed il loro grado di crescita. Infatti :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66FF33"/>
                </a:solidFill>
              </a:rPr>
              <a:t> può individuare l’avvenuta cancerizzazione quando ancora la diagnostica per immagini e gli altri tests sono negativi.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FFFFFF"/>
                </a:solidFill>
              </a:rPr>
              <a:t> può consentire di differenziare una cicatrice da una recidiva tumorale</a:t>
            </a:r>
          </a:p>
          <a:p>
            <a:pPr marL="0" indent="0" eaLnBrk="1" hangingPunct="1"/>
            <a:r>
              <a:rPr lang="it-IT" altLang="it-IT" sz="2400" b="1" i="1" smtClean="0">
                <a:solidFill>
                  <a:srgbClr val="66FF33"/>
                </a:solidFill>
              </a:rPr>
              <a:t>  è di grande utilità nello staging preoperatorio, nella valutazione postoperatoria (tumore residuo) e nel follow up (recidiva locale o a distanza del tumore)	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583238" y="6477000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FF9900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b="1" u="sng" smtClean="0">
                <a:solidFill>
                  <a:srgbClr val="FF0000"/>
                </a:solidFill>
              </a:rPr>
              <a:t>MUO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</p:spPr>
        <p:txBody>
          <a:bodyPr/>
          <a:lstStyle/>
          <a:p>
            <a:pPr eaLnBrk="1" hangingPunct="1"/>
            <a:endParaRPr lang="it-IT" altLang="it-IT" sz="2800" b="1" i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i="1" smtClean="0">
                <a:solidFill>
                  <a:srgbClr val="00FF00"/>
                </a:solidFill>
              </a:rPr>
              <a:t>		</a:t>
            </a:r>
            <a:endParaRPr lang="it-IT" altLang="it-IT" sz="2800" b="1" i="1" smtClean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0896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FCC81"/>
                </a:solidFill>
              </a:rPr>
              <a:t>Prof. S. Berretta – lezioni Chirurgia Oncologica 2001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803650" y="692150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SOPRAVVIVENZA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066800" y="1536700"/>
            <a:ext cx="8610600" cy="4802188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it-IT" altLang="it-IT" b="1" i="1">
                <a:solidFill>
                  <a:srgbClr val="FF0000"/>
                </a:solidFill>
              </a:rPr>
              <a:t>75%  	EXITUS ENTRO 1 ANNO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it-IT" altLang="it-IT" b="1" i="1">
                <a:solidFill>
                  <a:srgbClr val="FFFFFF"/>
                </a:solidFill>
              </a:rPr>
              <a:t>PROGNOSI INFAUSTA NELLE  FORME DIFFUSE </a:t>
            </a:r>
          </a:p>
          <a:p>
            <a:pPr eaLnBrk="1" hangingPunct="1">
              <a:lnSpc>
                <a:spcPct val="170000"/>
              </a:lnSpc>
            </a:pPr>
            <a:r>
              <a:rPr lang="it-IT" altLang="it-IT" b="1" i="1">
                <a:solidFill>
                  <a:schemeClr val="bg1"/>
                </a:solidFill>
              </a:rPr>
              <a:t>  </a:t>
            </a:r>
            <a:r>
              <a:rPr lang="it-IT" altLang="it-IT" b="1" i="1">
                <a:solidFill>
                  <a:srgbClr val="FFFFFF"/>
                </a:solidFill>
              </a:rPr>
              <a:t>PLURIMETASTASICHE ( 5% sopravvivenza a 5 aa.)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it-IT" altLang="it-IT" b="1" i="1"/>
              <a:t>NELLE  METASTASI  LINFONODALI  ISOLATE :</a:t>
            </a:r>
          </a:p>
          <a:p>
            <a:pPr lvl="1" eaLnBrk="1" hangingPunct="1">
              <a:lnSpc>
                <a:spcPct val="17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Linfonodi inguinali		50% a 5 aa.</a:t>
            </a:r>
          </a:p>
          <a:p>
            <a:pPr lvl="1" eaLnBrk="1" hangingPunct="1">
              <a:lnSpc>
                <a:spcPct val="17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Linfonodi cervicali		30-50% a 5 aa.</a:t>
            </a:r>
          </a:p>
          <a:p>
            <a:pPr lvl="1" eaLnBrk="1" hangingPunct="1">
              <a:lnSpc>
                <a:spcPct val="170000"/>
              </a:lnSpc>
            </a:pPr>
            <a:r>
              <a:rPr lang="it-IT" altLang="it-IT" b="1" i="1">
                <a:solidFill>
                  <a:srgbClr val="66FF33"/>
                </a:solidFill>
              </a:rPr>
              <a:t>Linfonodi ascellari		30% a 5 aa.</a:t>
            </a:r>
          </a:p>
          <a:p>
            <a:pPr lvl="1" eaLnBrk="1" hangingPunct="1"/>
            <a:endParaRPr lang="it-IT" altLang="it-IT" b="1" i="1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28600"/>
            <a:ext cx="8058150" cy="10668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MARKERS di COMUNE IMPIEGO</a:t>
            </a:r>
            <a:br>
              <a:rPr lang="it-IT" altLang="it-IT" sz="2800" b="1" smtClean="0"/>
            </a:br>
            <a:r>
              <a:rPr lang="it-IT" altLang="it-IT" sz="2400" b="1" i="1" smtClean="0">
                <a:solidFill>
                  <a:srgbClr val="FFFFFF"/>
                </a:solidFill>
              </a:rPr>
              <a:t>(apparato digerente)</a:t>
            </a:r>
            <a:endParaRPr lang="it-IT" altLang="it-IT" sz="32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9686925" cy="4724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i="1" smtClean="0"/>
              <a:t> 				</a:t>
            </a:r>
            <a:r>
              <a:rPr lang="it-IT" altLang="it-IT" sz="1800" b="1" smtClean="0">
                <a:solidFill>
                  <a:srgbClr val="FB032C"/>
                </a:solidFill>
              </a:rPr>
              <a:t>PRIMA SCELTA</a:t>
            </a:r>
            <a:r>
              <a:rPr lang="it-IT" altLang="it-IT" sz="1800" b="1" smtClean="0">
                <a:solidFill>
                  <a:schemeClr val="tx2"/>
                </a:solidFill>
              </a:rPr>
              <a:t>		 </a:t>
            </a:r>
            <a:r>
              <a:rPr lang="it-IT" altLang="it-IT" sz="1800" b="1" smtClean="0">
                <a:solidFill>
                  <a:srgbClr val="66FF33"/>
                </a:solidFill>
              </a:rPr>
              <a:t>SECONDA SCELTA</a:t>
            </a:r>
            <a:endParaRPr lang="it-IT" altLang="it-IT" sz="18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epatocellulare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alfa-feto-proteina		ferritina</a:t>
            </a: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vie biliari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CA 19.9			CEA</a:t>
            </a: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del pancreas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CA 19.9			CEA</a:t>
            </a: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dell’esofago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nessuno			SCC , TPA, CEA (adenoca.)</a:t>
            </a: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dello stomaco</a:t>
            </a:r>
            <a:r>
              <a:rPr lang="it-IT" altLang="it-IT" sz="1800" smtClean="0"/>
              <a:t>		 </a:t>
            </a:r>
            <a:r>
              <a:rPr lang="it-IT" altLang="it-IT" sz="1800" i="1" smtClean="0">
                <a:solidFill>
                  <a:srgbClr val="FFFFFF"/>
                </a:solidFill>
              </a:rPr>
              <a:t>CA 19.9, CA 72.4		CEA</a:t>
            </a:r>
          </a:p>
          <a:p>
            <a:pPr eaLnBrk="1" hangingPunct="1">
              <a:lnSpc>
                <a:spcPct val="240000"/>
              </a:lnSpc>
              <a:buFontTx/>
              <a:buNone/>
            </a:pPr>
            <a:r>
              <a:rPr lang="it-IT" altLang="it-IT" sz="1800" b="1" smtClean="0"/>
              <a:t>K del colon-retto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CEA			 CA 19.9 , TPA</a:t>
            </a:r>
            <a:r>
              <a:rPr lang="it-IT" altLang="it-IT" sz="1800" i="1" smtClean="0"/>
              <a:t>	</a:t>
            </a:r>
            <a:endParaRPr lang="it-IT" altLang="it-IT" sz="2400" i="1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438775" y="6521450"/>
            <a:ext cx="484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304800"/>
            <a:ext cx="8058150" cy="762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MARKERS di COMUNE IMPIEGO</a:t>
            </a:r>
            <a:br>
              <a:rPr lang="it-IT" altLang="it-IT" sz="2800" b="1" smtClean="0"/>
            </a:br>
            <a:r>
              <a:rPr lang="it-IT" altLang="it-IT" sz="2400" b="1" i="1" smtClean="0">
                <a:solidFill>
                  <a:srgbClr val="FFFFFF"/>
                </a:solidFill>
              </a:rPr>
              <a:t>(mammella, genitale femminile)</a:t>
            </a:r>
            <a:endParaRPr lang="it-IT" altLang="it-IT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9686925" cy="46482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/>
              <a:t> 				</a:t>
            </a:r>
            <a:r>
              <a:rPr lang="it-IT" altLang="it-IT" sz="1800" b="1" smtClean="0">
                <a:solidFill>
                  <a:srgbClr val="FB032C"/>
                </a:solidFill>
              </a:rPr>
              <a:t>PRIMA SCELTA	</a:t>
            </a:r>
            <a:r>
              <a:rPr lang="it-IT" altLang="it-IT" sz="1800" b="1" smtClean="0">
                <a:solidFill>
                  <a:schemeClr val="tx2"/>
                </a:solidFill>
              </a:rPr>
              <a:t>	 </a:t>
            </a:r>
            <a:r>
              <a:rPr lang="it-IT" altLang="it-IT" sz="1800" b="1" smtClean="0">
                <a:solidFill>
                  <a:srgbClr val="66FF33"/>
                </a:solidFill>
              </a:rPr>
              <a:t>SECONDA SCELTA</a:t>
            </a:r>
            <a:endParaRPr lang="it-IT" altLang="it-IT" sz="18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b="1" smtClean="0"/>
              <a:t>Ca mammella</a:t>
            </a:r>
            <a:r>
              <a:rPr lang="it-IT" altLang="it-IT" sz="1800" smtClean="0"/>
              <a:t>		</a:t>
            </a:r>
            <a:r>
              <a:rPr lang="it-IT" altLang="it-IT" sz="1800" i="1" smtClean="0">
                <a:solidFill>
                  <a:srgbClr val="FFFFFF"/>
                </a:solidFill>
              </a:rPr>
              <a:t>CA 15.3			CEA , TPS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b="1" smtClean="0"/>
              <a:t>Ca Ovaio</a:t>
            </a:r>
            <a:r>
              <a:rPr lang="it-IT" altLang="it-IT" sz="1800" i="1" smtClean="0"/>
              <a:t>		 </a:t>
            </a:r>
            <a:r>
              <a:rPr lang="it-IT" altLang="it-IT" sz="1800" i="1" smtClean="0">
                <a:solidFill>
                  <a:srgbClr val="FFFFFF"/>
                </a:solidFill>
              </a:rPr>
              <a:t>AFP (t. a cell. Germinali)	nessuno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>
                <a:solidFill>
                  <a:srgbClr val="FFFFFF"/>
                </a:solidFill>
              </a:rPr>
              <a:t>				 HCG (coriocarcinoma)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>
                <a:solidFill>
                  <a:srgbClr val="FFFFFF"/>
                </a:solidFill>
              </a:rPr>
              <a:t>				CA.125 (adenoca. sieroso)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>
                <a:solidFill>
                  <a:srgbClr val="FFFFFF"/>
                </a:solidFill>
              </a:rPr>
              <a:t>				CEA (adenoca. mucinoso)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b="1" smtClean="0"/>
              <a:t>Ca Utero</a:t>
            </a:r>
            <a:r>
              <a:rPr lang="it-IT" altLang="it-IT" sz="1800" i="1" smtClean="0"/>
              <a:t>			</a:t>
            </a:r>
            <a:r>
              <a:rPr lang="it-IT" altLang="it-IT" sz="1800" i="1" smtClean="0">
                <a:solidFill>
                  <a:srgbClr val="FFFFFF"/>
                </a:solidFill>
              </a:rPr>
              <a:t>SCC (ca.spinocellulare)	nessuno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>
                <a:solidFill>
                  <a:srgbClr val="FFFFFF"/>
                </a:solidFill>
              </a:rPr>
              <a:t>				HCG (mola vescicolare)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1800" i="1" smtClean="0">
                <a:solidFill>
                  <a:srgbClr val="FFFFFF"/>
                </a:solidFill>
              </a:rPr>
              <a:t>				CEA (adenoca)	</a:t>
            </a:r>
            <a:endParaRPr lang="it-IT" altLang="it-IT" sz="2400" i="1" smtClean="0">
              <a:solidFill>
                <a:srgbClr val="FFFFFF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24375" y="6421438"/>
            <a:ext cx="542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152400"/>
            <a:ext cx="8058150" cy="1143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MARKERS di COMUNE IMPIEGO</a:t>
            </a:r>
            <a:br>
              <a:rPr lang="it-IT" altLang="it-IT" sz="2800" b="1" smtClean="0"/>
            </a:br>
            <a:r>
              <a:rPr lang="it-IT" altLang="it-IT" sz="2400" b="1" i="1" smtClean="0">
                <a:solidFill>
                  <a:srgbClr val="FFFFFF"/>
                </a:solidFill>
              </a:rPr>
              <a:t>(apparato urinario, genitale maschile, melanoma)</a:t>
            </a:r>
            <a:endParaRPr lang="it-IT" altLang="it-IT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9686925" cy="4572000"/>
          </a:xfrm>
          <a:solidFill>
            <a:srgbClr val="000054"/>
          </a:solidFill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i="1" dirty="0" smtClean="0"/>
              <a:t>				</a:t>
            </a:r>
            <a:r>
              <a:rPr lang="it-IT" sz="1800" b="1" dirty="0" smtClean="0">
                <a:solidFill>
                  <a:srgbClr val="FB032C"/>
                </a:solidFill>
              </a:rPr>
              <a:t>PRIMA SCELTA</a:t>
            </a:r>
            <a:r>
              <a:rPr lang="it-IT" sz="1800" b="1" dirty="0" smtClean="0">
                <a:solidFill>
                  <a:schemeClr val="tx2"/>
                </a:solidFill>
              </a:rPr>
              <a:t>		 </a:t>
            </a:r>
            <a:r>
              <a:rPr lang="it-IT" sz="1800" b="1" dirty="0" smtClean="0">
                <a:solidFill>
                  <a:srgbClr val="66FF33"/>
                </a:solidFill>
              </a:rPr>
              <a:t>SECONDA SCELTA</a:t>
            </a:r>
            <a:endParaRPr lang="it-IT" sz="18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b="1" dirty="0" smtClean="0"/>
              <a:t>Melanoma</a:t>
            </a:r>
            <a:r>
              <a:rPr lang="it-IT" sz="1800" dirty="0" smtClean="0"/>
              <a:t>			</a:t>
            </a:r>
            <a:r>
              <a:rPr lang="it-IT" sz="1800" i="1" dirty="0" smtClean="0">
                <a:solidFill>
                  <a:srgbClr val="FFFFFF"/>
                </a:solidFill>
              </a:rPr>
              <a:t>S-100			NSE</a:t>
            </a: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b="1" dirty="0" smtClean="0"/>
              <a:t>Ca rene</a:t>
            </a:r>
            <a:r>
              <a:rPr lang="it-IT" sz="1800" dirty="0" smtClean="0"/>
              <a:t>				</a:t>
            </a:r>
            <a:r>
              <a:rPr lang="it-IT" sz="1800" i="1" dirty="0" smtClean="0">
                <a:solidFill>
                  <a:srgbClr val="FFFFFF"/>
                </a:solidFill>
              </a:rPr>
              <a:t>nessuno			CA50 ,  MCA</a:t>
            </a: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b="1" dirty="0" smtClean="0"/>
              <a:t>Ca vescica</a:t>
            </a:r>
            <a:r>
              <a:rPr lang="it-IT" sz="1800" dirty="0" smtClean="0"/>
              <a:t>			</a:t>
            </a:r>
            <a:r>
              <a:rPr lang="it-IT" sz="1800" i="1" dirty="0" smtClean="0">
                <a:solidFill>
                  <a:srgbClr val="FFFFFF"/>
                </a:solidFill>
              </a:rPr>
              <a:t>TPA, CA19.9		nessuno</a:t>
            </a: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b="1" dirty="0" smtClean="0"/>
              <a:t>Ca prostata</a:t>
            </a:r>
            <a:r>
              <a:rPr lang="it-IT" sz="1800" dirty="0" smtClean="0"/>
              <a:t>			</a:t>
            </a:r>
            <a:r>
              <a:rPr lang="it-IT" sz="1800" i="1" dirty="0" smtClean="0">
                <a:solidFill>
                  <a:srgbClr val="FFFFFF"/>
                </a:solidFill>
              </a:rPr>
              <a:t>PSA tot, libero/tot		nessuno</a:t>
            </a:r>
            <a:endParaRPr lang="it-IT" sz="1800" i="1" dirty="0" smtClean="0"/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b="1" dirty="0" smtClean="0"/>
              <a:t>T. germinali testicolo </a:t>
            </a:r>
            <a:r>
              <a:rPr lang="it-IT" sz="1800" b="1" i="1" dirty="0" smtClean="0">
                <a:solidFill>
                  <a:srgbClr val="FFFFFF"/>
                </a:solidFill>
              </a:rPr>
              <a:t>(</a:t>
            </a:r>
            <a:r>
              <a:rPr lang="it-IT" sz="2000" b="1" i="1" dirty="0" smtClean="0">
                <a:solidFill>
                  <a:srgbClr val="FFFFFF"/>
                </a:solidFill>
              </a:rPr>
              <a:t>*)</a:t>
            </a:r>
            <a:r>
              <a:rPr lang="it-IT" sz="1800" dirty="0" smtClean="0"/>
              <a:t>		</a:t>
            </a:r>
            <a:r>
              <a:rPr lang="it-IT" sz="1800" i="1" dirty="0" smtClean="0">
                <a:solidFill>
                  <a:srgbClr val="FFFFFF"/>
                </a:solidFill>
              </a:rPr>
              <a:t>AFP (non seminomi)	nessuno</a:t>
            </a:r>
            <a:endParaRPr lang="it-IT" sz="1800" i="1" dirty="0" smtClean="0"/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it-IT" sz="1800" dirty="0" smtClean="0"/>
              <a:t>					</a:t>
            </a:r>
            <a:r>
              <a:rPr lang="it-IT" sz="1800" i="1" dirty="0" smtClean="0">
                <a:solidFill>
                  <a:srgbClr val="FFFFFF"/>
                </a:solidFill>
              </a:rPr>
              <a:t>HCG (non seminomi)</a:t>
            </a:r>
            <a:r>
              <a:rPr lang="it-IT" sz="1800" i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1800" i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i="1" dirty="0" smtClean="0">
                <a:solidFill>
                  <a:srgbClr val="FFFFFF"/>
                </a:solidFill>
              </a:rPr>
              <a:t>	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(*) 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</a:rPr>
              <a:t>Nei seminomi positività solo nel 20-30% dei casi; in ogni caso, valori &gt; 200 U/ml depongono contro un seminoma puro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i="1" dirty="0" smtClean="0"/>
              <a:t>	</a:t>
            </a:r>
            <a:endParaRPr lang="it-IT" sz="2400" i="1" dirty="0" smtClean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24375" y="6421438"/>
            <a:ext cx="542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i="1">
                <a:solidFill>
                  <a:srgbClr val="FF99FF"/>
                </a:solidFill>
              </a:rPr>
              <a:t>Prof. S. Berrretta - Chirurgia Oncologica - Lezioni 2001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oyaprov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231775"/>
            <a:ext cx="8208962" cy="5284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390525" y="5661025"/>
            <a:ext cx="7856538" cy="82232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i="1"/>
              <a:t>Proposta x un piano di rientro della spesa sanitaria in Sicilia: </a:t>
            </a:r>
          </a:p>
          <a:p>
            <a:pPr algn="ctr" eaLnBrk="1" hangingPunct="1"/>
            <a:r>
              <a:rPr lang="it-IT" altLang="it-IT" i="1"/>
              <a:t>un possibile scenario futuro per i nostri ospedali</a:t>
            </a: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8458200" y="2571750"/>
            <a:ext cx="1695450" cy="64135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5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sz="1800" b="1" i="1" dirty="0" smtClean="0">
                <a:solidFill>
                  <a:schemeClr val="tx2">
                    <a:lumMod val="75000"/>
                  </a:schemeClr>
                </a:solidFill>
              </a:rPr>
              <a:t>Goya</a:t>
            </a:r>
          </a:p>
          <a:p>
            <a:pPr algn="ctr" eaLnBrk="1" hangingPunct="1">
              <a:defRPr/>
            </a:pPr>
            <a:r>
              <a:rPr lang="it-IT" sz="1800" b="1" i="1" dirty="0" smtClean="0">
                <a:solidFill>
                  <a:schemeClr val="tx2">
                    <a:lumMod val="75000"/>
                  </a:schemeClr>
                </a:solidFill>
              </a:rPr>
              <a:t>«Casa de </a:t>
            </a:r>
            <a:r>
              <a:rPr lang="it-IT" sz="1800" b="1" i="1" dirty="0" err="1" smtClean="0">
                <a:solidFill>
                  <a:schemeClr val="tx2">
                    <a:lumMod val="75000"/>
                  </a:schemeClr>
                </a:solidFill>
              </a:rPr>
              <a:t>locos</a:t>
            </a:r>
            <a:r>
              <a:rPr lang="it-IT" sz="18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9372600" cy="453548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it-IT" altLang="it-IT" sz="2800" b="1" i="1" smtClean="0"/>
              <a:t>	</a:t>
            </a:r>
            <a:endParaRPr lang="it-IT" altLang="it-IT" sz="3600" b="1" i="1" smtClean="0">
              <a:solidFill>
                <a:srgbClr val="00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3300" y="2670175"/>
            <a:ext cx="8196263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>
                <a:latin typeface="Segoe Script" pitchFamily="34" charset="0"/>
              </a:rPr>
              <a:t>Grazie per l’attenzione ed in bocca</a:t>
            </a:r>
          </a:p>
          <a:p>
            <a:pPr algn="ctr">
              <a:defRPr/>
            </a:pPr>
            <a:r>
              <a:rPr lang="it-IT" sz="3200" dirty="0">
                <a:latin typeface="Segoe Script" pitchFamily="34" charset="0"/>
              </a:rPr>
              <a:t>al lupo per gli esami (di </a:t>
            </a:r>
            <a:r>
              <a:rPr lang="it-IT" sz="3200" dirty="0" err="1">
                <a:latin typeface="Segoe Script" pitchFamily="34" charset="0"/>
              </a:rPr>
              <a:t>clin</a:t>
            </a:r>
            <a:r>
              <a:rPr lang="it-IT" sz="3200" dirty="0">
                <a:latin typeface="Segoe Script" pitchFamily="34" charset="0"/>
              </a:rPr>
              <a:t>……..</a:t>
            </a:r>
            <a:r>
              <a:rPr lang="it-IT" sz="3200" dirty="0" err="1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ca</a:t>
            </a:r>
            <a:r>
              <a:rPr lang="it-IT" sz="3200" dirty="0">
                <a:latin typeface="Segoe Script" pitchFamily="34" charset="0"/>
              </a:rPr>
              <a:t>)</a:t>
            </a:r>
          </a:p>
          <a:p>
            <a:pPr algn="ctr">
              <a:defRPr/>
            </a:pPr>
            <a:endParaRPr lang="it-IT" sz="3200" dirty="0">
              <a:latin typeface="Segoe Script" pitchFamily="34" charset="0"/>
            </a:endParaRPr>
          </a:p>
          <a:p>
            <a:pPr algn="ctr">
              <a:defRPr/>
            </a:pPr>
            <a:r>
              <a:rPr lang="it-IT" sz="3200" dirty="0">
                <a:latin typeface="Segoe Script" pitchFamily="34" charset="0"/>
              </a:rPr>
              <a:t>Prof. Salvatore Berretta</a:t>
            </a:r>
          </a:p>
          <a:p>
            <a:pPr algn="ctr">
              <a:defRPr/>
            </a:pPr>
            <a:r>
              <a:rPr lang="it-IT" sz="3200" dirty="0">
                <a:latin typeface="Segoe Script" pitchFamily="34" charset="0"/>
              </a:rPr>
              <a:t>Anno Accademico 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5791200" cy="838200"/>
          </a:xfrm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94BBB"/>
                </a:solidFill>
              </a:rPr>
              <a:t>METASTATIC  CASCADE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937260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70000"/>
              </a:lnSpc>
            </a:pPr>
            <a:r>
              <a:rPr lang="it-IT" altLang="it-IT" sz="2000" b="1" i="1" smtClean="0">
                <a:solidFill>
                  <a:srgbClr val="FFFFFF"/>
                </a:solidFill>
              </a:rPr>
              <a:t>Il processo di metastatizzazione è continuativo, ad insorgenza precoce ed in crescita proporzionale a durata e dimensione del tumore.</a:t>
            </a:r>
          </a:p>
          <a:p>
            <a:pPr marL="0" indent="0" eaLnBrk="1" hangingPunct="1">
              <a:lnSpc>
                <a:spcPct val="170000"/>
              </a:lnSpc>
            </a:pPr>
            <a:r>
              <a:rPr lang="it-IT" altLang="it-IT" sz="2000" b="1" i="1" smtClean="0"/>
              <a:t>Il fenomeno dell’invasione è di gran lunga più efficiente dell’impianto delle metastasi</a:t>
            </a:r>
          </a:p>
          <a:p>
            <a:pPr marL="0" indent="0" eaLnBrk="1" hangingPunct="1">
              <a:lnSpc>
                <a:spcPct val="170000"/>
              </a:lnSpc>
            </a:pPr>
            <a:r>
              <a:rPr lang="it-IT" altLang="it-IT" sz="2000" b="1" i="1" smtClean="0">
                <a:solidFill>
                  <a:srgbClr val="FFFFFF"/>
                </a:solidFill>
              </a:rPr>
              <a:t>Milioni di cellule invadono il circolo, ma solo lo </a:t>
            </a:r>
            <a:r>
              <a:rPr lang="it-IT" altLang="it-IT" sz="2000" b="1" i="1" smtClean="0">
                <a:solidFill>
                  <a:srgbClr val="F94BBB"/>
                </a:solidFill>
              </a:rPr>
              <a:t>0.01%</a:t>
            </a:r>
            <a:r>
              <a:rPr lang="it-IT" altLang="it-IT" sz="2000" b="1" i="1" smtClean="0">
                <a:solidFill>
                  <a:srgbClr val="FFFFFF"/>
                </a:solidFill>
              </a:rPr>
              <a:t> produrrà una colonizzazione </a:t>
            </a:r>
          </a:p>
          <a:p>
            <a:pPr marL="0" indent="0" eaLnBrk="1" hangingPunct="1">
              <a:lnSpc>
                <a:spcPct val="170000"/>
              </a:lnSpc>
            </a:pPr>
            <a:r>
              <a:rPr lang="it-IT" altLang="it-IT" sz="2000" b="1" i="1" smtClean="0"/>
              <a:t>I focolai metastatici tendono a produrre altre metastasi. </a:t>
            </a:r>
          </a:p>
          <a:p>
            <a:pPr marL="0" indent="0" eaLnBrk="1" hangingPunct="1">
              <a:lnSpc>
                <a:spcPct val="170000"/>
              </a:lnSpc>
            </a:pPr>
            <a:r>
              <a:rPr lang="it-IT" altLang="it-IT" sz="2000" b="1" i="1" smtClean="0">
                <a:solidFill>
                  <a:srgbClr val="FFFFFF"/>
                </a:solidFill>
              </a:rPr>
              <a:t>Nel suo insieme il processo di metastatizzazione è complesso, multisequenziale, espressione di una interazione tra cellula cancerosa ed organismo</a:t>
            </a:r>
            <a:r>
              <a:rPr lang="it-IT" altLang="it-IT" sz="2000" b="1" i="1" smtClean="0"/>
              <a:t> </a:t>
            </a:r>
            <a:r>
              <a:rPr lang="it-IT" altLang="it-IT" sz="2000" b="1" i="1" u="sng" smtClean="0">
                <a:solidFill>
                  <a:srgbClr val="F94BBB"/>
                </a:solidFill>
              </a:rPr>
              <a:t>(teoria del seme e del terreno formulata da Paget nel 1889)</a:t>
            </a:r>
            <a:r>
              <a:rPr lang="it-IT" altLang="it-IT" sz="2000" b="1" i="1" smtClean="0"/>
              <a:t> </a:t>
            </a:r>
            <a:r>
              <a:rPr lang="it-IT" altLang="it-IT" sz="2000" b="1" i="1" smtClean="0">
                <a:solidFill>
                  <a:srgbClr val="FFFFFF"/>
                </a:solidFill>
              </a:rPr>
              <a:t>e non già un mero fenomeno collegato alle vie di deflusso linfo-venose dal tumore</a:t>
            </a:r>
            <a:r>
              <a:rPr lang="it-IT" altLang="it-IT" sz="2000" b="1" i="1" smtClean="0"/>
              <a:t> </a:t>
            </a:r>
            <a:r>
              <a:rPr lang="it-IT" altLang="it-IT" sz="2000" b="1" i="1" u="sng" smtClean="0">
                <a:solidFill>
                  <a:srgbClr val="F94BBB"/>
                </a:solidFill>
              </a:rPr>
              <a:t>(teoria meccanicistica elaborata da Ewing nel 1930)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75" y="64008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94BBB"/>
                </a:solidFill>
              </a:rPr>
              <a:t>Prof. S. Berretta – lezioni Chirurgia Oncologica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325"/>
            <a:ext cx="9372600" cy="5105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AutoNum type="arabicPeriod"/>
            </a:pPr>
            <a:endParaRPr lang="it-IT" altLang="it-IT" sz="2000" b="1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FFFFFF"/>
                </a:solidFill>
              </a:rPr>
              <a:t>Processo oncogenetico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66FF33"/>
                </a:solidFill>
              </a:rPr>
              <a:t>Angiogenic switch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FFFFFF"/>
                </a:solidFill>
              </a:rPr>
              <a:t>Invasive phenotype                                                                                                                             </a:t>
            </a:r>
            <a:r>
              <a:rPr lang="it-IT" altLang="it-IT" sz="2000" b="1" i="1" smtClean="0">
                <a:solidFill>
                  <a:srgbClr val="F94BBB"/>
                </a:solidFill>
              </a:rPr>
              <a:t>-sine qua non of cancer is invasion, not proliferation</a:t>
            </a:r>
          </a:p>
          <a:p>
            <a:pPr marL="609600" indent="-609600" eaLnBrk="1" hangingPunct="1">
              <a:lnSpc>
                <a:spcPct val="19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66FF33"/>
                </a:solidFill>
              </a:rPr>
              <a:t>Invasion and dissemination 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FFFFFF"/>
                </a:solidFill>
              </a:rPr>
              <a:t>Intrappolamento nel letto capillare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it-IT" altLang="it-IT" sz="2000" b="1" i="1" smtClean="0">
                <a:solidFill>
                  <a:srgbClr val="66FF33"/>
                </a:solidFill>
              </a:rPr>
              <a:t>Extravasation and growth at the secondary site </a:t>
            </a:r>
          </a:p>
          <a:p>
            <a:pPr marL="609600" indent="-609600" eaLnBrk="1" hangingPunct="1">
              <a:buFontTx/>
              <a:buNone/>
            </a:pPr>
            <a:r>
              <a:rPr lang="it-IT" altLang="it-IT" sz="2000" b="1" i="1" smtClean="0">
                <a:solidFill>
                  <a:srgbClr val="66FF33"/>
                </a:solidFill>
              </a:rPr>
              <a:t>			</a:t>
            </a:r>
            <a:r>
              <a:rPr lang="it-IT" altLang="it-IT" sz="2000" b="1" i="1" smtClean="0">
                <a:solidFill>
                  <a:srgbClr val="F94BBB"/>
                </a:solidFill>
              </a:rPr>
              <a:t>-multiple host-tumor interactions</a:t>
            </a:r>
          </a:p>
          <a:p>
            <a:pPr marL="609600" indent="-609600" eaLnBrk="1" hangingPunct="1">
              <a:buFontTx/>
              <a:buNone/>
            </a:pPr>
            <a:r>
              <a:rPr lang="it-IT" altLang="it-IT" sz="2000" b="1" i="1" smtClean="0">
                <a:solidFill>
                  <a:srgbClr val="F94BBB"/>
                </a:solidFill>
              </a:rPr>
              <a:t>			-organ tropism, target organs</a:t>
            </a:r>
            <a:r>
              <a:rPr lang="it-IT" altLang="it-IT" sz="2000" b="1" i="1" smtClean="0">
                <a:solidFill>
                  <a:srgbClr val="66FF33"/>
                </a:solidFill>
              </a:rPr>
              <a:t>	</a:t>
            </a:r>
            <a:endParaRPr lang="it-IT" altLang="it-IT" sz="2000" b="1" i="1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it-IT" altLang="it-IT" sz="2000" b="1" smtClean="0">
              <a:solidFill>
                <a:srgbClr val="F94BBB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165850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94BBB"/>
                </a:solidFill>
              </a:rPr>
              <a:t>Prof. S. Berretta – lezioni Chirurgia Oncologica 2001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1038" y="168275"/>
            <a:ext cx="8767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FFFFFF"/>
                </a:solidFill>
              </a:rPr>
              <a:t>Per produrre le metastasi le cellule tumorali devono percorrere</a:t>
            </a:r>
          </a:p>
          <a:p>
            <a:pPr algn="ctr" eaLnBrk="1" hangingPunct="1"/>
            <a:r>
              <a:rPr lang="it-IT" altLang="it-IT" b="1" i="1">
                <a:solidFill>
                  <a:srgbClr val="FFFFFF"/>
                </a:solidFill>
              </a:rPr>
              <a:t>le varie tappe di un complesso cammino</a:t>
            </a:r>
            <a:r>
              <a:rPr lang="it-IT" altLang="it-IT" b="1" i="1"/>
              <a:t> ( c.d. “metastatic cascade”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343400" cy="533400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2800" b="1" i="1" u="sng" smtClean="0">
                <a:solidFill>
                  <a:srgbClr val="EC8BF9"/>
                </a:solidFill>
              </a:rPr>
              <a:t>METASTATIC  CASCADE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124700" y="6629400"/>
            <a:ext cx="318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94BBB"/>
                </a:solidFill>
              </a:rPr>
              <a:t>Prof. S. Berretta – Chir. Oncologica 2001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458200" y="1270000"/>
            <a:ext cx="1625600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u="sng"/>
              <a:t>PRIMARY </a:t>
            </a:r>
          </a:p>
          <a:p>
            <a:pPr algn="ctr" eaLnBrk="1" hangingPunct="1"/>
            <a:r>
              <a:rPr lang="it-IT" altLang="it-IT" sz="2000" b="1" u="sng">
                <a:solidFill>
                  <a:srgbClr val="FAF400"/>
                </a:solidFill>
              </a:rPr>
              <a:t>NEOPLASM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534400" y="3251200"/>
            <a:ext cx="1579563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/>
              <a:t>Angiogenesis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86788" y="4013200"/>
            <a:ext cx="1395412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/>
              <a:t>Progressive</a:t>
            </a:r>
          </a:p>
          <a:p>
            <a:pPr algn="ctr" eaLnBrk="1" hangingPunct="1"/>
            <a:r>
              <a:rPr lang="it-IT" altLang="it-IT" sz="2000" b="1" i="1"/>
              <a:t>growth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548688" y="5165725"/>
            <a:ext cx="1452562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/>
              <a:t>Motility</a:t>
            </a:r>
          </a:p>
          <a:p>
            <a:pPr algn="ctr" eaLnBrk="1" hangingPunct="1"/>
            <a:r>
              <a:rPr lang="it-IT" altLang="it-IT" sz="2000" b="1" i="1"/>
              <a:t>Detachment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19863" y="5767388"/>
            <a:ext cx="1100137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Invasion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13025" y="5775325"/>
            <a:ext cx="1577975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66FFFF"/>
                </a:solidFill>
              </a:rPr>
              <a:t>Embolization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65150" y="5546725"/>
            <a:ext cx="1481138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>
                <a:solidFill>
                  <a:srgbClr val="F7F7F7"/>
                </a:solidFill>
              </a:rPr>
              <a:t>Aggregation</a:t>
            </a:r>
          </a:p>
          <a:p>
            <a:pPr algn="ctr" eaLnBrk="1" hangingPunct="1"/>
            <a:r>
              <a:rPr lang="it-IT" altLang="it-IT" sz="2000" b="1" i="1">
                <a:solidFill>
                  <a:srgbClr val="F7F7F7"/>
                </a:solidFill>
              </a:rPr>
              <a:t>Survival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0" y="3413125"/>
            <a:ext cx="1030288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>
                <a:solidFill>
                  <a:srgbClr val="FFFFFF"/>
                </a:solidFill>
              </a:rPr>
              <a:t>Adesion</a:t>
            </a:r>
          </a:p>
          <a:p>
            <a:pPr algn="ctr" eaLnBrk="1" hangingPunct="1"/>
            <a:r>
              <a:rPr lang="it-IT" altLang="it-IT" sz="2000" b="1" i="1">
                <a:solidFill>
                  <a:srgbClr val="FFFFFF"/>
                </a:solidFill>
              </a:rPr>
              <a:t>Arrest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7200" y="2117725"/>
            <a:ext cx="1649413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FB0770"/>
                </a:solidFill>
              </a:rPr>
              <a:t>Extravasation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81100" y="935038"/>
            <a:ext cx="1473200" cy="7016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i="1">
                <a:solidFill>
                  <a:srgbClr val="FF0000"/>
                </a:solidFill>
              </a:rPr>
              <a:t>Evasion of </a:t>
            </a:r>
          </a:p>
          <a:p>
            <a:pPr algn="ctr" eaLnBrk="1" hangingPunct="1"/>
            <a:r>
              <a:rPr lang="it-IT" altLang="it-IT" sz="2000" b="1" i="1">
                <a:solidFill>
                  <a:srgbClr val="FF0000"/>
                </a:solidFill>
              </a:rPr>
              <a:t>host defense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505200" y="914400"/>
            <a:ext cx="1579563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i="1">
                <a:solidFill>
                  <a:srgbClr val="FF3303"/>
                </a:solidFill>
              </a:rPr>
              <a:t>Angiogenesis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562600" y="828675"/>
            <a:ext cx="2209800" cy="609600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it-IT" altLang="it-IT" sz="2000" b="1" i="1">
              <a:solidFill>
                <a:srgbClr val="00FF00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altLang="it-IT" sz="2000" b="1" i="1">
                <a:solidFill>
                  <a:srgbClr val="00FF00"/>
                </a:solidFill>
              </a:rPr>
              <a:t>Progressive growth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148638" y="228600"/>
            <a:ext cx="1824037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u="sng"/>
              <a:t>METASTASIS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1295400" y="4495800"/>
            <a:ext cx="0" cy="914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6019800" y="1981200"/>
            <a:ext cx="2286000" cy="3581400"/>
          </a:xfrm>
          <a:prstGeom prst="curvedLeftArrow">
            <a:avLst>
              <a:gd name="adj1" fmla="val 31333"/>
              <a:gd name="adj2" fmla="val 62667"/>
              <a:gd name="adj3" fmla="val 33333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 rot="-10439052">
            <a:off x="2057400" y="1752600"/>
            <a:ext cx="2819400" cy="3276600"/>
          </a:xfrm>
          <a:prstGeom prst="curvedLeftArrow">
            <a:avLst>
              <a:gd name="adj1" fmla="val 23243"/>
              <a:gd name="adj2" fmla="val 46486"/>
              <a:gd name="adj3" fmla="val 33333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>
            <a:off x="7391400" y="457200"/>
            <a:ext cx="3810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>
            <a:off x="9220200" y="213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H="1">
            <a:off x="5105400" y="6019800"/>
            <a:ext cx="762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8442325" y="2489200"/>
            <a:ext cx="1727200" cy="396875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1" i="1"/>
              <a:t>Local invasion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5791200" cy="838200"/>
          </a:xfrm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FF9900"/>
                </a:solidFill>
              </a:rPr>
              <a:t>METASTATIC  CASCADE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85838"/>
            <a:ext cx="6838950" cy="1722437"/>
          </a:xfrm>
          <a:solidFill>
            <a:srgbClr val="000054"/>
          </a:solidFill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smtClean="0">
                <a:solidFill>
                  <a:srgbClr val="FFFA23"/>
                </a:solidFill>
              </a:rPr>
              <a:t> 1. Processo oncogenetico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sviluppo di una popolazione cellulare eterogenea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b="1" i="1" smtClean="0">
                <a:solidFill>
                  <a:srgbClr val="FFFFFF"/>
                </a:solidFill>
              </a:rPr>
              <a:t>con gradi differenti  di potenzialità metastatizzante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88075" y="6477000"/>
            <a:ext cx="404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i="1">
                <a:solidFill>
                  <a:srgbClr val="F94BBB"/>
                </a:solidFill>
              </a:rPr>
              <a:t>Prof. S. Berretta – lezioni Chirurgia Oncologica 2001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2957513"/>
            <a:ext cx="9296400" cy="3341687"/>
          </a:xfrm>
          <a:prstGeom prst="rect">
            <a:avLst/>
          </a:prstGeom>
          <a:solidFill>
            <a:srgbClr val="000054"/>
          </a:solidFill>
          <a:ln>
            <a:noFill/>
          </a:ln>
          <a:effectLst>
            <a:prstShdw prst="shdw17" dist="17961" dir="2700000">
              <a:srgbClr val="00003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it-IT" altLang="it-IT" b="1"/>
              <a:t>2. Angiogenic switch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it-IT" altLang="it-IT" b="1" i="1"/>
              <a:t>(intervento di fattori di stimolazione – VEGF –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it-IT" altLang="it-IT" b="1" i="1"/>
              <a:t>e di soppressione degli inibitori dell’angiogenesi)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it-IT" altLang="it-IT" b="1" i="1">
                <a:solidFill>
                  <a:srgbClr val="FFFFFF"/>
                </a:solidFill>
              </a:rPr>
              <a:t>è una necessità vitale del tumore la neovascolarizzazione proporzionale alla proliferazione, pena l’ischemia e la necrosi;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it-IT" altLang="it-IT" b="1" i="1">
                <a:solidFill>
                  <a:srgbClr val="FFFFFF"/>
                </a:solidFill>
              </a:rPr>
              <a:t>con l’angiogenesi cresce il potenziale metastatizzante del tumore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it-IT" altLang="it-IT" b="1" i="1">
                <a:solidFill>
                  <a:srgbClr val="FFFFFF"/>
                </a:solidFill>
              </a:rPr>
              <a:t>la Talidomide agisce in senso antiangiogenetico</a:t>
            </a:r>
            <a:endParaRPr lang="it-IT" altLang="it-IT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808080"/>
      </a:dk1>
      <a:lt1>
        <a:srgbClr val="FFFF00"/>
      </a:lt1>
      <a:dk2>
        <a:srgbClr val="000054"/>
      </a:dk2>
      <a:lt2>
        <a:srgbClr val="FE7676"/>
      </a:lt2>
      <a:accent1>
        <a:srgbClr val="3399FF"/>
      </a:accent1>
      <a:accent2>
        <a:srgbClr val="3333CC"/>
      </a:accent2>
      <a:accent3>
        <a:srgbClr val="AAAAB3"/>
      </a:accent3>
      <a:accent4>
        <a:srgbClr val="DADA00"/>
      </a:accent4>
      <a:accent5>
        <a:srgbClr val="AD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2926</Words>
  <Application>Microsoft Office PowerPoint</Application>
  <PresentationFormat>Diapositive 35 mm</PresentationFormat>
  <Paragraphs>520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Struttura predefinita</vt:lpstr>
      <vt:lpstr>Metastasis of Unknown Origin</vt:lpstr>
      <vt:lpstr>Presentazione standard di PowerPoint</vt:lpstr>
      <vt:lpstr>METASTATIC  CASCADE</vt:lpstr>
      <vt:lpstr>Presentazione standard di PowerPoint</vt:lpstr>
      <vt:lpstr>Port site metastasis</vt:lpstr>
      <vt:lpstr>METASTATIC  CASCADE</vt:lpstr>
      <vt:lpstr>Presentazione standard di PowerPoint</vt:lpstr>
      <vt:lpstr>METASTATIC  CASCADE</vt:lpstr>
      <vt:lpstr>METASTATIC  CASCADE</vt:lpstr>
      <vt:lpstr>METASTATIC  CASCADE</vt:lpstr>
      <vt:lpstr>METASTATIC  CASCADE</vt:lpstr>
      <vt:lpstr>METASTATIC  CASCADE</vt:lpstr>
      <vt:lpstr>OCCULT  METASTASES</vt:lpstr>
      <vt:lpstr>OCCULT  METASTASES</vt:lpstr>
      <vt:lpstr>OCCULT  METASTASES</vt:lpstr>
      <vt:lpstr>OCCULT  METASTASES</vt:lpstr>
      <vt:lpstr>OCCULT  METASTASES</vt:lpstr>
      <vt:lpstr>OCCULT  METASTASES</vt:lpstr>
      <vt:lpstr>OCCULT  METASTASES</vt:lpstr>
      <vt:lpstr>Metastasis of Unknown Origin</vt:lpstr>
      <vt:lpstr>Metastasis of Unknown Origin</vt:lpstr>
      <vt:lpstr>Presentazione standard di PowerPoint</vt:lpstr>
      <vt:lpstr>Metastasis of Unknown Origin</vt:lpstr>
      <vt:lpstr>MUO</vt:lpstr>
      <vt:lpstr>Metastasis of Unknown Origin</vt:lpstr>
      <vt:lpstr>Metastasis of Unknown Origin</vt:lpstr>
      <vt:lpstr>Metastasis of Unknown Origin</vt:lpstr>
      <vt:lpstr>Metastasis of Unknown Origin</vt:lpstr>
      <vt:lpstr>M.U.O. - CASO CLINICO I° : A.M. sesso f. , età 47 aa. Presentazione linfonodale isolata</vt:lpstr>
      <vt:lpstr>Presentazione standard di PowerPoint</vt:lpstr>
      <vt:lpstr>MUO- Caso clinico 2°  D. Saveria aa 75  (febbraio 2001)  Presentazione viscerale, plurimetastatica</vt:lpstr>
      <vt:lpstr>MUO- Caso clinico 2°  D. Saveria aa 75  (febbraio 2001) Presentazione viscerale plurimetastatica</vt:lpstr>
      <vt:lpstr>Presentazione standard di PowerPoint</vt:lpstr>
      <vt:lpstr>MUO – CASO CLINICO 3 – D.Giuseppe 28 aa. Presentazione viscerale plurimetastatica</vt:lpstr>
      <vt:lpstr>MUO – CASO CLINICO 3 – D.Giuseppe 28 aa. Presentazione viscerale plurimetastatica</vt:lpstr>
      <vt:lpstr>MUO – CASO CLINICO 3 – D.Giuseppe 28 aa. Presentazione viscerale plurimetastatica</vt:lpstr>
      <vt:lpstr>Presentazione standard di PowerPoint</vt:lpstr>
      <vt:lpstr>Presentazione standard di PowerPoint</vt:lpstr>
      <vt:lpstr>Presentazione standard di PowerPoint</vt:lpstr>
      <vt:lpstr>METASTASES of UNKNOWN ORIGIN (MUO)</vt:lpstr>
      <vt:lpstr>METASTASES of UNKNOWN ORIGIN (MUO)</vt:lpstr>
      <vt:lpstr>MUO</vt:lpstr>
      <vt:lpstr>MUO</vt:lpstr>
      <vt:lpstr>Metastasis of Unknown Origin</vt:lpstr>
      <vt:lpstr>MUO</vt:lpstr>
      <vt:lpstr>MUO</vt:lpstr>
      <vt:lpstr>MUO</vt:lpstr>
      <vt:lpstr>MUO</vt:lpstr>
      <vt:lpstr>MUO</vt:lpstr>
      <vt:lpstr>Occult Breast Carcinoma presenting as an Axillary Mass (Scoggins e coll. 1999 – The American Surgeon)</vt:lpstr>
      <vt:lpstr> MUO :  Ruolo della PET </vt:lpstr>
      <vt:lpstr>PET SCANS OF ABDOMINAL MALIGNANCY</vt:lpstr>
      <vt:lpstr>MUO</vt:lpstr>
      <vt:lpstr>MARKERS di COMUNE IMPIEGO (apparato digerente)</vt:lpstr>
      <vt:lpstr>MARKERS di COMUNE IMPIEGO (mammella, genitale femminile)</vt:lpstr>
      <vt:lpstr>MARKERS di COMUNE IMPIEGO (apparato urinario, genitale maschile, melanoma)</vt:lpstr>
      <vt:lpstr>Presentazione standard di PowerPoint</vt:lpstr>
      <vt:lpstr>Presentazione standard di PowerPoint</vt:lpstr>
    </vt:vector>
  </TitlesOfParts>
  <Company>Prof Berretta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METASTATIC  CASCADE</dc:title>
  <dc:creator>Prof Berretta</dc:creator>
  <cp:lastModifiedBy>Utente</cp:lastModifiedBy>
  <cp:revision>141</cp:revision>
  <dcterms:created xsi:type="dcterms:W3CDTF">2001-04-26T18:36:50Z</dcterms:created>
  <dcterms:modified xsi:type="dcterms:W3CDTF">2017-01-21T16:32:33Z</dcterms:modified>
</cp:coreProperties>
</file>